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892" r:id="rId2"/>
    <p:sldId id="891" r:id="rId3"/>
    <p:sldId id="893" r:id="rId4"/>
    <p:sldId id="861" r:id="rId5"/>
    <p:sldId id="858" r:id="rId6"/>
    <p:sldId id="876" r:id="rId7"/>
    <p:sldId id="881" r:id="rId8"/>
    <p:sldId id="882" r:id="rId9"/>
    <p:sldId id="894" r:id="rId10"/>
    <p:sldId id="895" r:id="rId11"/>
    <p:sldId id="896" r:id="rId12"/>
    <p:sldId id="860" r:id="rId13"/>
    <p:sldId id="897" r:id="rId14"/>
    <p:sldId id="899" r:id="rId15"/>
    <p:sldId id="900" r:id="rId16"/>
    <p:sldId id="902" r:id="rId17"/>
    <p:sldId id="903" r:id="rId18"/>
    <p:sldId id="901" r:id="rId19"/>
    <p:sldId id="904" r:id="rId20"/>
    <p:sldId id="905" r:id="rId21"/>
    <p:sldId id="906" r:id="rId22"/>
    <p:sldId id="907" r:id="rId23"/>
    <p:sldId id="909" r:id="rId24"/>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1" autoAdjust="0"/>
    <p:restoredTop sz="82428" autoAdjust="0"/>
  </p:normalViewPr>
  <p:slideViewPr>
    <p:cSldViewPr>
      <p:cViewPr varScale="1">
        <p:scale>
          <a:sx n="215" d="100"/>
          <a:sy n="215" d="100"/>
        </p:scale>
        <p:origin x="760" y="1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9DC53F-83EC-D34E-B8DD-05F63483A8B2}"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en-GB"/>
        </a:p>
      </dgm:t>
    </dgm:pt>
    <dgm:pt modelId="{2C30008C-8B72-F147-9E70-14B129FF35E4}">
      <dgm:prSet phldrT="[Text]"/>
      <dgm:spPr/>
      <dgm:t>
        <a:bodyPr/>
        <a:lstStyle/>
        <a:p>
          <a:r>
            <a:rPr lang="en-GB" dirty="0">
              <a:solidFill>
                <a:srgbClr val="FFFF00"/>
              </a:solidFill>
            </a:rPr>
            <a:t>Truth</a:t>
          </a:r>
        </a:p>
      </dgm:t>
    </dgm:pt>
    <dgm:pt modelId="{6B5D7F44-A64A-2441-9419-E56FF1A24E2E}" type="parTrans" cxnId="{CE59BB81-4A34-D046-92FE-EFB916DE5502}">
      <dgm:prSet/>
      <dgm:spPr/>
      <dgm:t>
        <a:bodyPr/>
        <a:lstStyle/>
        <a:p>
          <a:endParaRPr lang="en-GB"/>
        </a:p>
      </dgm:t>
    </dgm:pt>
    <dgm:pt modelId="{C3445F73-FC2A-9B43-8E8D-E4FDE4DF53A7}" type="sibTrans" cxnId="{CE59BB81-4A34-D046-92FE-EFB916DE5502}">
      <dgm:prSet/>
      <dgm:spPr>
        <a:ln>
          <a:solidFill>
            <a:srgbClr val="FFFF00"/>
          </a:solidFill>
        </a:ln>
      </dgm:spPr>
      <dgm:t>
        <a:bodyPr/>
        <a:lstStyle/>
        <a:p>
          <a:endParaRPr lang="en-GB"/>
        </a:p>
      </dgm:t>
    </dgm:pt>
    <dgm:pt modelId="{8B4C1314-3803-5C48-9271-1962A2B0A304}">
      <dgm:prSet phldrT="[Text]"/>
      <dgm:spPr/>
      <dgm:t>
        <a:bodyPr/>
        <a:lstStyle/>
        <a:p>
          <a:r>
            <a:rPr lang="en-GB" dirty="0">
              <a:solidFill>
                <a:srgbClr val="FFFF00"/>
              </a:solidFill>
            </a:rPr>
            <a:t>Guard against lies</a:t>
          </a:r>
        </a:p>
      </dgm:t>
    </dgm:pt>
    <dgm:pt modelId="{13E0AF8E-3C7B-3543-ADD4-65AF9EB3278D}" type="parTrans" cxnId="{9E02EE64-919B-F843-A536-6A94E14E9EAE}">
      <dgm:prSet/>
      <dgm:spPr/>
      <dgm:t>
        <a:bodyPr/>
        <a:lstStyle/>
        <a:p>
          <a:endParaRPr lang="en-GB"/>
        </a:p>
      </dgm:t>
    </dgm:pt>
    <dgm:pt modelId="{151C82DF-D96D-1A4A-9871-88919DBE404E}" type="sibTrans" cxnId="{9E02EE64-919B-F843-A536-6A94E14E9EAE}">
      <dgm:prSet/>
      <dgm:spPr>
        <a:ln>
          <a:solidFill>
            <a:srgbClr val="FFFF00"/>
          </a:solidFill>
        </a:ln>
      </dgm:spPr>
      <dgm:t>
        <a:bodyPr/>
        <a:lstStyle/>
        <a:p>
          <a:endParaRPr lang="en-GB"/>
        </a:p>
      </dgm:t>
    </dgm:pt>
    <dgm:pt modelId="{2FDDB105-C914-EE45-9490-8B5CCBAABA9C}">
      <dgm:prSet phldrT="[Text]"/>
      <dgm:spPr/>
      <dgm:t>
        <a:bodyPr/>
        <a:lstStyle/>
        <a:p>
          <a:r>
            <a:rPr lang="en-GB" dirty="0">
              <a:solidFill>
                <a:srgbClr val="FFFF00"/>
              </a:solidFill>
            </a:rPr>
            <a:t>Gospel of Jesus Christ</a:t>
          </a:r>
        </a:p>
      </dgm:t>
    </dgm:pt>
    <dgm:pt modelId="{B5B56FD3-1BEE-7147-83EE-54B19A326C69}" type="parTrans" cxnId="{B4C96C51-5BE7-AF4F-AD63-B0F5923BF2D4}">
      <dgm:prSet/>
      <dgm:spPr/>
      <dgm:t>
        <a:bodyPr/>
        <a:lstStyle/>
        <a:p>
          <a:endParaRPr lang="en-GB"/>
        </a:p>
      </dgm:t>
    </dgm:pt>
    <dgm:pt modelId="{3EBAD5C9-0A03-7545-AD4A-2EC8AF7CC591}" type="sibTrans" cxnId="{B4C96C51-5BE7-AF4F-AD63-B0F5923BF2D4}">
      <dgm:prSet/>
      <dgm:spPr>
        <a:ln>
          <a:solidFill>
            <a:srgbClr val="FFFF00"/>
          </a:solidFill>
        </a:ln>
      </dgm:spPr>
      <dgm:t>
        <a:bodyPr/>
        <a:lstStyle/>
        <a:p>
          <a:endParaRPr lang="en-GB"/>
        </a:p>
      </dgm:t>
    </dgm:pt>
    <dgm:pt modelId="{7933BB0E-4D85-6A40-8FB0-3E9CC0D1099E}">
      <dgm:prSet phldrT="[Text]"/>
      <dgm:spPr/>
      <dgm:t>
        <a:bodyPr/>
        <a:lstStyle/>
        <a:p>
          <a:r>
            <a:rPr lang="en-GB" dirty="0">
              <a:solidFill>
                <a:srgbClr val="FFFF00"/>
              </a:solidFill>
            </a:rPr>
            <a:t>Watch out for false Gospel</a:t>
          </a:r>
        </a:p>
      </dgm:t>
    </dgm:pt>
    <dgm:pt modelId="{61D2DAE0-0994-3446-95D1-79E9DF55A3C0}" type="parTrans" cxnId="{3C26CFC6-D2E1-8E4F-A9D8-848AEC5E0DF9}">
      <dgm:prSet/>
      <dgm:spPr/>
      <dgm:t>
        <a:bodyPr/>
        <a:lstStyle/>
        <a:p>
          <a:endParaRPr lang="en-GB"/>
        </a:p>
      </dgm:t>
    </dgm:pt>
    <dgm:pt modelId="{EE7447CA-54C1-3143-99E8-7FEF4BA15E8B}" type="sibTrans" cxnId="{3C26CFC6-D2E1-8E4F-A9D8-848AEC5E0DF9}">
      <dgm:prSet/>
      <dgm:spPr>
        <a:ln>
          <a:solidFill>
            <a:srgbClr val="FFFF00"/>
          </a:solidFill>
        </a:ln>
      </dgm:spPr>
      <dgm:t>
        <a:bodyPr/>
        <a:lstStyle/>
        <a:p>
          <a:endParaRPr lang="en-GB"/>
        </a:p>
      </dgm:t>
    </dgm:pt>
    <dgm:pt modelId="{65360FFF-CF6A-F941-83A5-894E7372C52C}" type="pres">
      <dgm:prSet presAssocID="{2C9DC53F-83EC-D34E-B8DD-05F63483A8B2}" presName="cycle" presStyleCnt="0">
        <dgm:presLayoutVars>
          <dgm:dir/>
          <dgm:resizeHandles val="exact"/>
        </dgm:presLayoutVars>
      </dgm:prSet>
      <dgm:spPr/>
    </dgm:pt>
    <dgm:pt modelId="{4343A3A4-3306-904B-A844-5132A868CC62}" type="pres">
      <dgm:prSet presAssocID="{2C30008C-8B72-F147-9E70-14B129FF35E4}" presName="dummy" presStyleCnt="0"/>
      <dgm:spPr/>
    </dgm:pt>
    <dgm:pt modelId="{0C5AAA0A-BBAD-1C42-8E2E-736DD0A728F4}" type="pres">
      <dgm:prSet presAssocID="{2C30008C-8B72-F147-9E70-14B129FF35E4}" presName="node" presStyleLbl="revTx" presStyleIdx="0" presStyleCnt="4">
        <dgm:presLayoutVars>
          <dgm:bulletEnabled val="1"/>
        </dgm:presLayoutVars>
      </dgm:prSet>
      <dgm:spPr/>
    </dgm:pt>
    <dgm:pt modelId="{B8FEEF56-D0CC-7348-AC5C-6AA494497E00}" type="pres">
      <dgm:prSet presAssocID="{C3445F73-FC2A-9B43-8E8D-E4FDE4DF53A7}" presName="sibTrans" presStyleLbl="node1" presStyleIdx="0" presStyleCnt="4"/>
      <dgm:spPr/>
    </dgm:pt>
    <dgm:pt modelId="{348D1C92-9549-F74E-BBE1-22D438656B14}" type="pres">
      <dgm:prSet presAssocID="{8B4C1314-3803-5C48-9271-1962A2B0A304}" presName="dummy" presStyleCnt="0"/>
      <dgm:spPr/>
    </dgm:pt>
    <dgm:pt modelId="{870A7E41-190F-5E40-985F-40BEB5A42DE6}" type="pres">
      <dgm:prSet presAssocID="{8B4C1314-3803-5C48-9271-1962A2B0A304}" presName="node" presStyleLbl="revTx" presStyleIdx="1" presStyleCnt="4">
        <dgm:presLayoutVars>
          <dgm:bulletEnabled val="1"/>
        </dgm:presLayoutVars>
      </dgm:prSet>
      <dgm:spPr/>
    </dgm:pt>
    <dgm:pt modelId="{5A488218-529A-674B-A738-4F58AABE0524}" type="pres">
      <dgm:prSet presAssocID="{151C82DF-D96D-1A4A-9871-88919DBE404E}" presName="sibTrans" presStyleLbl="node1" presStyleIdx="1" presStyleCnt="4"/>
      <dgm:spPr/>
    </dgm:pt>
    <dgm:pt modelId="{898B4E14-412D-394F-BC9D-2CC6957C27D1}" type="pres">
      <dgm:prSet presAssocID="{2FDDB105-C914-EE45-9490-8B5CCBAABA9C}" presName="dummy" presStyleCnt="0"/>
      <dgm:spPr/>
    </dgm:pt>
    <dgm:pt modelId="{5453E434-0D05-0B43-89A0-BABBECF5E27C}" type="pres">
      <dgm:prSet presAssocID="{2FDDB105-C914-EE45-9490-8B5CCBAABA9C}" presName="node" presStyleLbl="revTx" presStyleIdx="2" presStyleCnt="4">
        <dgm:presLayoutVars>
          <dgm:bulletEnabled val="1"/>
        </dgm:presLayoutVars>
      </dgm:prSet>
      <dgm:spPr/>
    </dgm:pt>
    <dgm:pt modelId="{27448ADE-FF19-0D46-BA86-C3A940080930}" type="pres">
      <dgm:prSet presAssocID="{3EBAD5C9-0A03-7545-AD4A-2EC8AF7CC591}" presName="sibTrans" presStyleLbl="node1" presStyleIdx="2" presStyleCnt="4"/>
      <dgm:spPr/>
    </dgm:pt>
    <dgm:pt modelId="{58604B32-8AFC-404A-B384-494C5772E93C}" type="pres">
      <dgm:prSet presAssocID="{7933BB0E-4D85-6A40-8FB0-3E9CC0D1099E}" presName="dummy" presStyleCnt="0"/>
      <dgm:spPr/>
    </dgm:pt>
    <dgm:pt modelId="{E4E60676-5C83-2840-B843-62BF2B97C3C4}" type="pres">
      <dgm:prSet presAssocID="{7933BB0E-4D85-6A40-8FB0-3E9CC0D1099E}" presName="node" presStyleLbl="revTx" presStyleIdx="3" presStyleCnt="4">
        <dgm:presLayoutVars>
          <dgm:bulletEnabled val="1"/>
        </dgm:presLayoutVars>
      </dgm:prSet>
      <dgm:spPr/>
    </dgm:pt>
    <dgm:pt modelId="{2F6C0A08-4418-7B43-8078-F35294A3B68B}" type="pres">
      <dgm:prSet presAssocID="{EE7447CA-54C1-3143-99E8-7FEF4BA15E8B}" presName="sibTrans" presStyleLbl="node1" presStyleIdx="3" presStyleCnt="4"/>
      <dgm:spPr/>
    </dgm:pt>
  </dgm:ptLst>
  <dgm:cxnLst>
    <dgm:cxn modelId="{6A59B312-684B-4545-8E90-88C4284C15C4}" type="presOf" srcId="{2FDDB105-C914-EE45-9490-8B5CCBAABA9C}" destId="{5453E434-0D05-0B43-89A0-BABBECF5E27C}" srcOrd="0" destOrd="0" presId="urn:microsoft.com/office/officeart/2005/8/layout/cycle1"/>
    <dgm:cxn modelId="{C2990A14-018B-B145-A968-596CDD3EE2CE}" type="presOf" srcId="{151C82DF-D96D-1A4A-9871-88919DBE404E}" destId="{5A488218-529A-674B-A738-4F58AABE0524}" srcOrd="0" destOrd="0" presId="urn:microsoft.com/office/officeart/2005/8/layout/cycle1"/>
    <dgm:cxn modelId="{8163E120-954F-3F4D-ABD5-516791732F46}" type="presOf" srcId="{7933BB0E-4D85-6A40-8FB0-3E9CC0D1099E}" destId="{E4E60676-5C83-2840-B843-62BF2B97C3C4}" srcOrd="0" destOrd="0" presId="urn:microsoft.com/office/officeart/2005/8/layout/cycle1"/>
    <dgm:cxn modelId="{B4C96C51-5BE7-AF4F-AD63-B0F5923BF2D4}" srcId="{2C9DC53F-83EC-D34E-B8DD-05F63483A8B2}" destId="{2FDDB105-C914-EE45-9490-8B5CCBAABA9C}" srcOrd="2" destOrd="0" parTransId="{B5B56FD3-1BEE-7147-83EE-54B19A326C69}" sibTransId="{3EBAD5C9-0A03-7545-AD4A-2EC8AF7CC591}"/>
    <dgm:cxn modelId="{0FE1E151-4992-0147-AC48-F4DC1D500D30}" type="presOf" srcId="{8B4C1314-3803-5C48-9271-1962A2B0A304}" destId="{870A7E41-190F-5E40-985F-40BEB5A42DE6}" srcOrd="0" destOrd="0" presId="urn:microsoft.com/office/officeart/2005/8/layout/cycle1"/>
    <dgm:cxn modelId="{9E02EE64-919B-F843-A536-6A94E14E9EAE}" srcId="{2C9DC53F-83EC-D34E-B8DD-05F63483A8B2}" destId="{8B4C1314-3803-5C48-9271-1962A2B0A304}" srcOrd="1" destOrd="0" parTransId="{13E0AF8E-3C7B-3543-ADD4-65AF9EB3278D}" sibTransId="{151C82DF-D96D-1A4A-9871-88919DBE404E}"/>
    <dgm:cxn modelId="{CE59BB81-4A34-D046-92FE-EFB916DE5502}" srcId="{2C9DC53F-83EC-D34E-B8DD-05F63483A8B2}" destId="{2C30008C-8B72-F147-9E70-14B129FF35E4}" srcOrd="0" destOrd="0" parTransId="{6B5D7F44-A64A-2441-9419-E56FF1A24E2E}" sibTransId="{C3445F73-FC2A-9B43-8E8D-E4FDE4DF53A7}"/>
    <dgm:cxn modelId="{A68393AF-6865-1D46-93E5-E6FE5F866FD3}" type="presOf" srcId="{EE7447CA-54C1-3143-99E8-7FEF4BA15E8B}" destId="{2F6C0A08-4418-7B43-8078-F35294A3B68B}" srcOrd="0" destOrd="0" presId="urn:microsoft.com/office/officeart/2005/8/layout/cycle1"/>
    <dgm:cxn modelId="{3C26CFC6-D2E1-8E4F-A9D8-848AEC5E0DF9}" srcId="{2C9DC53F-83EC-D34E-B8DD-05F63483A8B2}" destId="{7933BB0E-4D85-6A40-8FB0-3E9CC0D1099E}" srcOrd="3" destOrd="0" parTransId="{61D2DAE0-0994-3446-95D1-79E9DF55A3C0}" sibTransId="{EE7447CA-54C1-3143-99E8-7FEF4BA15E8B}"/>
    <dgm:cxn modelId="{F9E89FCA-6FE7-EB4F-8743-D9A967D64703}" type="presOf" srcId="{C3445F73-FC2A-9B43-8E8D-E4FDE4DF53A7}" destId="{B8FEEF56-D0CC-7348-AC5C-6AA494497E00}" srcOrd="0" destOrd="0" presId="urn:microsoft.com/office/officeart/2005/8/layout/cycle1"/>
    <dgm:cxn modelId="{70C18CCB-FDC4-564F-98B1-CEB54E06F946}" type="presOf" srcId="{2C9DC53F-83EC-D34E-B8DD-05F63483A8B2}" destId="{65360FFF-CF6A-F941-83A5-894E7372C52C}" srcOrd="0" destOrd="0" presId="urn:microsoft.com/office/officeart/2005/8/layout/cycle1"/>
    <dgm:cxn modelId="{73A153D3-288B-9241-BBEE-B4AA60DF3CAE}" type="presOf" srcId="{3EBAD5C9-0A03-7545-AD4A-2EC8AF7CC591}" destId="{27448ADE-FF19-0D46-BA86-C3A940080930}" srcOrd="0" destOrd="0" presId="urn:microsoft.com/office/officeart/2005/8/layout/cycle1"/>
    <dgm:cxn modelId="{850AB7EF-33A3-C34B-B91C-1DC9AC47AA63}" type="presOf" srcId="{2C30008C-8B72-F147-9E70-14B129FF35E4}" destId="{0C5AAA0A-BBAD-1C42-8E2E-736DD0A728F4}" srcOrd="0" destOrd="0" presId="urn:microsoft.com/office/officeart/2005/8/layout/cycle1"/>
    <dgm:cxn modelId="{B6C626AF-8A28-A044-BFF1-18E8D094DCF0}" type="presParOf" srcId="{65360FFF-CF6A-F941-83A5-894E7372C52C}" destId="{4343A3A4-3306-904B-A844-5132A868CC62}" srcOrd="0" destOrd="0" presId="urn:microsoft.com/office/officeart/2005/8/layout/cycle1"/>
    <dgm:cxn modelId="{A1618A88-F24B-BA49-A00B-C862DA46EC24}" type="presParOf" srcId="{65360FFF-CF6A-F941-83A5-894E7372C52C}" destId="{0C5AAA0A-BBAD-1C42-8E2E-736DD0A728F4}" srcOrd="1" destOrd="0" presId="urn:microsoft.com/office/officeart/2005/8/layout/cycle1"/>
    <dgm:cxn modelId="{F49694C3-BA59-1E46-9B45-71E87FD9BB1D}" type="presParOf" srcId="{65360FFF-CF6A-F941-83A5-894E7372C52C}" destId="{B8FEEF56-D0CC-7348-AC5C-6AA494497E00}" srcOrd="2" destOrd="0" presId="urn:microsoft.com/office/officeart/2005/8/layout/cycle1"/>
    <dgm:cxn modelId="{47814DB8-61CB-944F-AA60-593D41286741}" type="presParOf" srcId="{65360FFF-CF6A-F941-83A5-894E7372C52C}" destId="{348D1C92-9549-F74E-BBE1-22D438656B14}" srcOrd="3" destOrd="0" presId="urn:microsoft.com/office/officeart/2005/8/layout/cycle1"/>
    <dgm:cxn modelId="{3E6431D7-A321-394A-B8F1-94082D6ED29D}" type="presParOf" srcId="{65360FFF-CF6A-F941-83A5-894E7372C52C}" destId="{870A7E41-190F-5E40-985F-40BEB5A42DE6}" srcOrd="4" destOrd="0" presId="urn:microsoft.com/office/officeart/2005/8/layout/cycle1"/>
    <dgm:cxn modelId="{981D475A-D32A-0845-96CB-34A9131BF33C}" type="presParOf" srcId="{65360FFF-CF6A-F941-83A5-894E7372C52C}" destId="{5A488218-529A-674B-A738-4F58AABE0524}" srcOrd="5" destOrd="0" presId="urn:microsoft.com/office/officeart/2005/8/layout/cycle1"/>
    <dgm:cxn modelId="{1CBF22DB-E99B-8D48-B4E0-8D738A7CE1CC}" type="presParOf" srcId="{65360FFF-CF6A-F941-83A5-894E7372C52C}" destId="{898B4E14-412D-394F-BC9D-2CC6957C27D1}" srcOrd="6" destOrd="0" presId="urn:microsoft.com/office/officeart/2005/8/layout/cycle1"/>
    <dgm:cxn modelId="{72B51D48-A547-7A4F-B1F0-3AEF9E3D6031}" type="presParOf" srcId="{65360FFF-CF6A-F941-83A5-894E7372C52C}" destId="{5453E434-0D05-0B43-89A0-BABBECF5E27C}" srcOrd="7" destOrd="0" presId="urn:microsoft.com/office/officeart/2005/8/layout/cycle1"/>
    <dgm:cxn modelId="{DCF10537-9043-E348-B703-CC764CDC85BE}" type="presParOf" srcId="{65360FFF-CF6A-F941-83A5-894E7372C52C}" destId="{27448ADE-FF19-0D46-BA86-C3A940080930}" srcOrd="8" destOrd="0" presId="urn:microsoft.com/office/officeart/2005/8/layout/cycle1"/>
    <dgm:cxn modelId="{D2FB37BD-233B-8F41-8631-90E5664832C1}" type="presParOf" srcId="{65360FFF-CF6A-F941-83A5-894E7372C52C}" destId="{58604B32-8AFC-404A-B384-494C5772E93C}" srcOrd="9" destOrd="0" presId="urn:microsoft.com/office/officeart/2005/8/layout/cycle1"/>
    <dgm:cxn modelId="{33F9B5E9-13CC-4D4B-A493-B41970ACEBB9}" type="presParOf" srcId="{65360FFF-CF6A-F941-83A5-894E7372C52C}" destId="{E4E60676-5C83-2840-B843-62BF2B97C3C4}" srcOrd="10" destOrd="0" presId="urn:microsoft.com/office/officeart/2005/8/layout/cycle1"/>
    <dgm:cxn modelId="{2A53E8FC-AFDA-D946-8A16-2AC64CCE94CC}" type="presParOf" srcId="{65360FFF-CF6A-F941-83A5-894E7372C52C}" destId="{2F6C0A08-4418-7B43-8078-F35294A3B68B}" srcOrd="11"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9DC53F-83EC-D34E-B8DD-05F63483A8B2}" type="doc">
      <dgm:prSet loTypeId="urn:microsoft.com/office/officeart/2005/8/layout/cycle1" loCatId="" qsTypeId="urn:microsoft.com/office/officeart/2005/8/quickstyle/simple1" qsCatId="simple" csTypeId="urn:microsoft.com/office/officeart/2005/8/colors/accent1_2" csCatId="accent1" phldr="1"/>
      <dgm:spPr/>
      <dgm:t>
        <a:bodyPr/>
        <a:lstStyle/>
        <a:p>
          <a:endParaRPr lang="en-GB"/>
        </a:p>
      </dgm:t>
    </dgm:pt>
    <dgm:pt modelId="{2C30008C-8B72-F147-9E70-14B129FF35E4}">
      <dgm:prSet phldrT="[Text]"/>
      <dgm:spPr/>
      <dgm:t>
        <a:bodyPr/>
        <a:lstStyle/>
        <a:p>
          <a:r>
            <a:rPr lang="en-GB" dirty="0">
              <a:solidFill>
                <a:srgbClr val="FFFF00"/>
              </a:solidFill>
            </a:rPr>
            <a:t>Defending himself</a:t>
          </a:r>
        </a:p>
      </dgm:t>
    </dgm:pt>
    <dgm:pt modelId="{6B5D7F44-A64A-2441-9419-E56FF1A24E2E}" type="parTrans" cxnId="{CE59BB81-4A34-D046-92FE-EFB916DE5502}">
      <dgm:prSet/>
      <dgm:spPr/>
      <dgm:t>
        <a:bodyPr/>
        <a:lstStyle/>
        <a:p>
          <a:endParaRPr lang="en-GB"/>
        </a:p>
      </dgm:t>
    </dgm:pt>
    <dgm:pt modelId="{C3445F73-FC2A-9B43-8E8D-E4FDE4DF53A7}" type="sibTrans" cxnId="{CE59BB81-4A34-D046-92FE-EFB916DE5502}">
      <dgm:prSet/>
      <dgm:spPr>
        <a:ln>
          <a:solidFill>
            <a:srgbClr val="FFFF00"/>
          </a:solidFill>
        </a:ln>
      </dgm:spPr>
      <dgm:t>
        <a:bodyPr/>
        <a:lstStyle/>
        <a:p>
          <a:endParaRPr lang="en-GB"/>
        </a:p>
      </dgm:t>
    </dgm:pt>
    <dgm:pt modelId="{8B4C1314-3803-5C48-9271-1962A2B0A304}">
      <dgm:prSet phldrT="[Text]"/>
      <dgm:spPr/>
      <dgm:t>
        <a:bodyPr/>
        <a:lstStyle/>
        <a:p>
          <a:r>
            <a:rPr lang="en-GB" dirty="0">
              <a:solidFill>
                <a:srgbClr val="FFFF00"/>
              </a:solidFill>
            </a:rPr>
            <a:t>Comparing himself to false Apostles</a:t>
          </a:r>
        </a:p>
      </dgm:t>
    </dgm:pt>
    <dgm:pt modelId="{13E0AF8E-3C7B-3543-ADD4-65AF9EB3278D}" type="parTrans" cxnId="{9E02EE64-919B-F843-A536-6A94E14E9EAE}">
      <dgm:prSet/>
      <dgm:spPr/>
      <dgm:t>
        <a:bodyPr/>
        <a:lstStyle/>
        <a:p>
          <a:endParaRPr lang="en-GB"/>
        </a:p>
      </dgm:t>
    </dgm:pt>
    <dgm:pt modelId="{151C82DF-D96D-1A4A-9871-88919DBE404E}" type="sibTrans" cxnId="{9E02EE64-919B-F843-A536-6A94E14E9EAE}">
      <dgm:prSet/>
      <dgm:spPr>
        <a:ln>
          <a:solidFill>
            <a:srgbClr val="FFFF00"/>
          </a:solidFill>
        </a:ln>
      </dgm:spPr>
      <dgm:t>
        <a:bodyPr/>
        <a:lstStyle/>
        <a:p>
          <a:endParaRPr lang="en-GB"/>
        </a:p>
      </dgm:t>
    </dgm:pt>
    <dgm:pt modelId="{2FDDB105-C914-EE45-9490-8B5CCBAABA9C}">
      <dgm:prSet phldrT="[Text]"/>
      <dgm:spPr/>
      <dgm:t>
        <a:bodyPr/>
        <a:lstStyle/>
        <a:p>
          <a:r>
            <a:rPr lang="en-GB" dirty="0">
              <a:solidFill>
                <a:srgbClr val="FFFF00"/>
              </a:solidFill>
            </a:rPr>
            <a:t>Pointing them towards Jesus</a:t>
          </a:r>
        </a:p>
      </dgm:t>
    </dgm:pt>
    <dgm:pt modelId="{B5B56FD3-1BEE-7147-83EE-54B19A326C69}" type="parTrans" cxnId="{B4C96C51-5BE7-AF4F-AD63-B0F5923BF2D4}">
      <dgm:prSet/>
      <dgm:spPr/>
      <dgm:t>
        <a:bodyPr/>
        <a:lstStyle/>
        <a:p>
          <a:endParaRPr lang="en-GB"/>
        </a:p>
      </dgm:t>
    </dgm:pt>
    <dgm:pt modelId="{3EBAD5C9-0A03-7545-AD4A-2EC8AF7CC591}" type="sibTrans" cxnId="{B4C96C51-5BE7-AF4F-AD63-B0F5923BF2D4}">
      <dgm:prSet/>
      <dgm:spPr>
        <a:ln>
          <a:solidFill>
            <a:srgbClr val="FFFF00"/>
          </a:solidFill>
        </a:ln>
      </dgm:spPr>
      <dgm:t>
        <a:bodyPr/>
        <a:lstStyle/>
        <a:p>
          <a:endParaRPr lang="en-GB"/>
        </a:p>
      </dgm:t>
    </dgm:pt>
    <dgm:pt modelId="{65360FFF-CF6A-F941-83A5-894E7372C52C}" type="pres">
      <dgm:prSet presAssocID="{2C9DC53F-83EC-D34E-B8DD-05F63483A8B2}" presName="cycle" presStyleCnt="0">
        <dgm:presLayoutVars>
          <dgm:dir/>
          <dgm:resizeHandles val="exact"/>
        </dgm:presLayoutVars>
      </dgm:prSet>
      <dgm:spPr/>
    </dgm:pt>
    <dgm:pt modelId="{4343A3A4-3306-904B-A844-5132A868CC62}" type="pres">
      <dgm:prSet presAssocID="{2C30008C-8B72-F147-9E70-14B129FF35E4}" presName="dummy" presStyleCnt="0"/>
      <dgm:spPr/>
    </dgm:pt>
    <dgm:pt modelId="{0C5AAA0A-BBAD-1C42-8E2E-736DD0A728F4}" type="pres">
      <dgm:prSet presAssocID="{2C30008C-8B72-F147-9E70-14B129FF35E4}" presName="node" presStyleLbl="revTx" presStyleIdx="0" presStyleCnt="3">
        <dgm:presLayoutVars>
          <dgm:bulletEnabled val="1"/>
        </dgm:presLayoutVars>
      </dgm:prSet>
      <dgm:spPr/>
    </dgm:pt>
    <dgm:pt modelId="{B8FEEF56-D0CC-7348-AC5C-6AA494497E00}" type="pres">
      <dgm:prSet presAssocID="{C3445F73-FC2A-9B43-8E8D-E4FDE4DF53A7}" presName="sibTrans" presStyleLbl="node1" presStyleIdx="0" presStyleCnt="3"/>
      <dgm:spPr/>
    </dgm:pt>
    <dgm:pt modelId="{348D1C92-9549-F74E-BBE1-22D438656B14}" type="pres">
      <dgm:prSet presAssocID="{8B4C1314-3803-5C48-9271-1962A2B0A304}" presName="dummy" presStyleCnt="0"/>
      <dgm:spPr/>
    </dgm:pt>
    <dgm:pt modelId="{870A7E41-190F-5E40-985F-40BEB5A42DE6}" type="pres">
      <dgm:prSet presAssocID="{8B4C1314-3803-5C48-9271-1962A2B0A304}" presName="node" presStyleLbl="revTx" presStyleIdx="1" presStyleCnt="3">
        <dgm:presLayoutVars>
          <dgm:bulletEnabled val="1"/>
        </dgm:presLayoutVars>
      </dgm:prSet>
      <dgm:spPr/>
    </dgm:pt>
    <dgm:pt modelId="{5A488218-529A-674B-A738-4F58AABE0524}" type="pres">
      <dgm:prSet presAssocID="{151C82DF-D96D-1A4A-9871-88919DBE404E}" presName="sibTrans" presStyleLbl="node1" presStyleIdx="1" presStyleCnt="3"/>
      <dgm:spPr/>
    </dgm:pt>
    <dgm:pt modelId="{898B4E14-412D-394F-BC9D-2CC6957C27D1}" type="pres">
      <dgm:prSet presAssocID="{2FDDB105-C914-EE45-9490-8B5CCBAABA9C}" presName="dummy" presStyleCnt="0"/>
      <dgm:spPr/>
    </dgm:pt>
    <dgm:pt modelId="{5453E434-0D05-0B43-89A0-BABBECF5E27C}" type="pres">
      <dgm:prSet presAssocID="{2FDDB105-C914-EE45-9490-8B5CCBAABA9C}" presName="node" presStyleLbl="revTx" presStyleIdx="2" presStyleCnt="3">
        <dgm:presLayoutVars>
          <dgm:bulletEnabled val="1"/>
        </dgm:presLayoutVars>
      </dgm:prSet>
      <dgm:spPr/>
    </dgm:pt>
    <dgm:pt modelId="{27448ADE-FF19-0D46-BA86-C3A940080930}" type="pres">
      <dgm:prSet presAssocID="{3EBAD5C9-0A03-7545-AD4A-2EC8AF7CC591}" presName="sibTrans" presStyleLbl="node1" presStyleIdx="2" presStyleCnt="3"/>
      <dgm:spPr/>
    </dgm:pt>
  </dgm:ptLst>
  <dgm:cxnLst>
    <dgm:cxn modelId="{6A59B312-684B-4545-8E90-88C4284C15C4}" type="presOf" srcId="{2FDDB105-C914-EE45-9490-8B5CCBAABA9C}" destId="{5453E434-0D05-0B43-89A0-BABBECF5E27C}" srcOrd="0" destOrd="0" presId="urn:microsoft.com/office/officeart/2005/8/layout/cycle1"/>
    <dgm:cxn modelId="{C2990A14-018B-B145-A968-596CDD3EE2CE}" type="presOf" srcId="{151C82DF-D96D-1A4A-9871-88919DBE404E}" destId="{5A488218-529A-674B-A738-4F58AABE0524}" srcOrd="0" destOrd="0" presId="urn:microsoft.com/office/officeart/2005/8/layout/cycle1"/>
    <dgm:cxn modelId="{B4C96C51-5BE7-AF4F-AD63-B0F5923BF2D4}" srcId="{2C9DC53F-83EC-D34E-B8DD-05F63483A8B2}" destId="{2FDDB105-C914-EE45-9490-8B5CCBAABA9C}" srcOrd="2" destOrd="0" parTransId="{B5B56FD3-1BEE-7147-83EE-54B19A326C69}" sibTransId="{3EBAD5C9-0A03-7545-AD4A-2EC8AF7CC591}"/>
    <dgm:cxn modelId="{0FE1E151-4992-0147-AC48-F4DC1D500D30}" type="presOf" srcId="{8B4C1314-3803-5C48-9271-1962A2B0A304}" destId="{870A7E41-190F-5E40-985F-40BEB5A42DE6}" srcOrd="0" destOrd="0" presId="urn:microsoft.com/office/officeart/2005/8/layout/cycle1"/>
    <dgm:cxn modelId="{9E02EE64-919B-F843-A536-6A94E14E9EAE}" srcId="{2C9DC53F-83EC-D34E-B8DD-05F63483A8B2}" destId="{8B4C1314-3803-5C48-9271-1962A2B0A304}" srcOrd="1" destOrd="0" parTransId="{13E0AF8E-3C7B-3543-ADD4-65AF9EB3278D}" sibTransId="{151C82DF-D96D-1A4A-9871-88919DBE404E}"/>
    <dgm:cxn modelId="{CE59BB81-4A34-D046-92FE-EFB916DE5502}" srcId="{2C9DC53F-83EC-D34E-B8DD-05F63483A8B2}" destId="{2C30008C-8B72-F147-9E70-14B129FF35E4}" srcOrd="0" destOrd="0" parTransId="{6B5D7F44-A64A-2441-9419-E56FF1A24E2E}" sibTransId="{C3445F73-FC2A-9B43-8E8D-E4FDE4DF53A7}"/>
    <dgm:cxn modelId="{F9E89FCA-6FE7-EB4F-8743-D9A967D64703}" type="presOf" srcId="{C3445F73-FC2A-9B43-8E8D-E4FDE4DF53A7}" destId="{B8FEEF56-D0CC-7348-AC5C-6AA494497E00}" srcOrd="0" destOrd="0" presId="urn:microsoft.com/office/officeart/2005/8/layout/cycle1"/>
    <dgm:cxn modelId="{70C18CCB-FDC4-564F-98B1-CEB54E06F946}" type="presOf" srcId="{2C9DC53F-83EC-D34E-B8DD-05F63483A8B2}" destId="{65360FFF-CF6A-F941-83A5-894E7372C52C}" srcOrd="0" destOrd="0" presId="urn:microsoft.com/office/officeart/2005/8/layout/cycle1"/>
    <dgm:cxn modelId="{73A153D3-288B-9241-BBEE-B4AA60DF3CAE}" type="presOf" srcId="{3EBAD5C9-0A03-7545-AD4A-2EC8AF7CC591}" destId="{27448ADE-FF19-0D46-BA86-C3A940080930}" srcOrd="0" destOrd="0" presId="urn:microsoft.com/office/officeart/2005/8/layout/cycle1"/>
    <dgm:cxn modelId="{850AB7EF-33A3-C34B-B91C-1DC9AC47AA63}" type="presOf" srcId="{2C30008C-8B72-F147-9E70-14B129FF35E4}" destId="{0C5AAA0A-BBAD-1C42-8E2E-736DD0A728F4}" srcOrd="0" destOrd="0" presId="urn:microsoft.com/office/officeart/2005/8/layout/cycle1"/>
    <dgm:cxn modelId="{B6C626AF-8A28-A044-BFF1-18E8D094DCF0}" type="presParOf" srcId="{65360FFF-CF6A-F941-83A5-894E7372C52C}" destId="{4343A3A4-3306-904B-A844-5132A868CC62}" srcOrd="0" destOrd="0" presId="urn:microsoft.com/office/officeart/2005/8/layout/cycle1"/>
    <dgm:cxn modelId="{A1618A88-F24B-BA49-A00B-C862DA46EC24}" type="presParOf" srcId="{65360FFF-CF6A-F941-83A5-894E7372C52C}" destId="{0C5AAA0A-BBAD-1C42-8E2E-736DD0A728F4}" srcOrd="1" destOrd="0" presId="urn:microsoft.com/office/officeart/2005/8/layout/cycle1"/>
    <dgm:cxn modelId="{F49694C3-BA59-1E46-9B45-71E87FD9BB1D}" type="presParOf" srcId="{65360FFF-CF6A-F941-83A5-894E7372C52C}" destId="{B8FEEF56-D0CC-7348-AC5C-6AA494497E00}" srcOrd="2" destOrd="0" presId="urn:microsoft.com/office/officeart/2005/8/layout/cycle1"/>
    <dgm:cxn modelId="{47814DB8-61CB-944F-AA60-593D41286741}" type="presParOf" srcId="{65360FFF-CF6A-F941-83A5-894E7372C52C}" destId="{348D1C92-9549-F74E-BBE1-22D438656B14}" srcOrd="3" destOrd="0" presId="urn:microsoft.com/office/officeart/2005/8/layout/cycle1"/>
    <dgm:cxn modelId="{3E6431D7-A321-394A-B8F1-94082D6ED29D}" type="presParOf" srcId="{65360FFF-CF6A-F941-83A5-894E7372C52C}" destId="{870A7E41-190F-5E40-985F-40BEB5A42DE6}" srcOrd="4" destOrd="0" presId="urn:microsoft.com/office/officeart/2005/8/layout/cycle1"/>
    <dgm:cxn modelId="{981D475A-D32A-0845-96CB-34A9131BF33C}" type="presParOf" srcId="{65360FFF-CF6A-F941-83A5-894E7372C52C}" destId="{5A488218-529A-674B-A738-4F58AABE0524}" srcOrd="5" destOrd="0" presId="urn:microsoft.com/office/officeart/2005/8/layout/cycle1"/>
    <dgm:cxn modelId="{1CBF22DB-E99B-8D48-B4E0-8D738A7CE1CC}" type="presParOf" srcId="{65360FFF-CF6A-F941-83A5-894E7372C52C}" destId="{898B4E14-412D-394F-BC9D-2CC6957C27D1}" srcOrd="6" destOrd="0" presId="urn:microsoft.com/office/officeart/2005/8/layout/cycle1"/>
    <dgm:cxn modelId="{72B51D48-A547-7A4F-B1F0-3AEF9E3D6031}" type="presParOf" srcId="{65360FFF-CF6A-F941-83A5-894E7372C52C}" destId="{5453E434-0D05-0B43-89A0-BABBECF5E27C}" srcOrd="7" destOrd="0" presId="urn:microsoft.com/office/officeart/2005/8/layout/cycle1"/>
    <dgm:cxn modelId="{DCF10537-9043-E348-B703-CC764CDC85BE}" type="presParOf" srcId="{65360FFF-CF6A-F941-83A5-894E7372C52C}" destId="{27448ADE-FF19-0D46-BA86-C3A940080930}" srcOrd="8"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AAA0A-BBAD-1C42-8E2E-736DD0A728F4}">
      <dsp:nvSpPr>
        <dsp:cNvPr id="0" name=""/>
        <dsp:cNvSpPr/>
      </dsp:nvSpPr>
      <dsp:spPr>
        <a:xfrm>
          <a:off x="4426431" y="90917"/>
          <a:ext cx="1439087" cy="1439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GB" sz="2600" kern="1200" dirty="0">
              <a:solidFill>
                <a:srgbClr val="FFFF00"/>
              </a:solidFill>
            </a:rPr>
            <a:t>Truth</a:t>
          </a:r>
        </a:p>
      </dsp:txBody>
      <dsp:txXfrm>
        <a:off x="4426431" y="90917"/>
        <a:ext cx="1439087" cy="1439087"/>
      </dsp:txXfrm>
    </dsp:sp>
    <dsp:sp modelId="{B8FEEF56-D0CC-7348-AC5C-6AA494497E00}">
      <dsp:nvSpPr>
        <dsp:cNvPr id="0" name=""/>
        <dsp:cNvSpPr/>
      </dsp:nvSpPr>
      <dsp:spPr>
        <a:xfrm>
          <a:off x="1892911" y="475"/>
          <a:ext cx="4063048" cy="4063048"/>
        </a:xfrm>
        <a:prstGeom prst="circularArrow">
          <a:avLst>
            <a:gd name="adj1" fmla="val 6907"/>
            <a:gd name="adj2" fmla="val 465719"/>
            <a:gd name="adj3" fmla="val 547869"/>
            <a:gd name="adj4" fmla="val 20586411"/>
            <a:gd name="adj5" fmla="val 8058"/>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870A7E41-190F-5E40-985F-40BEB5A42DE6}">
      <dsp:nvSpPr>
        <dsp:cNvPr id="0" name=""/>
        <dsp:cNvSpPr/>
      </dsp:nvSpPr>
      <dsp:spPr>
        <a:xfrm>
          <a:off x="4426431" y="2533995"/>
          <a:ext cx="1439087" cy="1439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GB" sz="2600" kern="1200" dirty="0">
              <a:solidFill>
                <a:srgbClr val="FFFF00"/>
              </a:solidFill>
            </a:rPr>
            <a:t>Guard against lies</a:t>
          </a:r>
        </a:p>
      </dsp:txBody>
      <dsp:txXfrm>
        <a:off x="4426431" y="2533995"/>
        <a:ext cx="1439087" cy="1439087"/>
      </dsp:txXfrm>
    </dsp:sp>
    <dsp:sp modelId="{5A488218-529A-674B-A738-4F58AABE0524}">
      <dsp:nvSpPr>
        <dsp:cNvPr id="0" name=""/>
        <dsp:cNvSpPr/>
      </dsp:nvSpPr>
      <dsp:spPr>
        <a:xfrm>
          <a:off x="1892911" y="475"/>
          <a:ext cx="4063048" cy="4063048"/>
        </a:xfrm>
        <a:prstGeom prst="circularArrow">
          <a:avLst>
            <a:gd name="adj1" fmla="val 6907"/>
            <a:gd name="adj2" fmla="val 465719"/>
            <a:gd name="adj3" fmla="val 5947869"/>
            <a:gd name="adj4" fmla="val 4386411"/>
            <a:gd name="adj5" fmla="val 8058"/>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5453E434-0D05-0B43-89A0-BABBECF5E27C}">
      <dsp:nvSpPr>
        <dsp:cNvPr id="0" name=""/>
        <dsp:cNvSpPr/>
      </dsp:nvSpPr>
      <dsp:spPr>
        <a:xfrm>
          <a:off x="1983353" y="2533995"/>
          <a:ext cx="1439087" cy="1439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GB" sz="2600" kern="1200" dirty="0">
              <a:solidFill>
                <a:srgbClr val="FFFF00"/>
              </a:solidFill>
            </a:rPr>
            <a:t>Gospel of Jesus Christ</a:t>
          </a:r>
        </a:p>
      </dsp:txBody>
      <dsp:txXfrm>
        <a:off x="1983353" y="2533995"/>
        <a:ext cx="1439087" cy="1439087"/>
      </dsp:txXfrm>
    </dsp:sp>
    <dsp:sp modelId="{27448ADE-FF19-0D46-BA86-C3A940080930}">
      <dsp:nvSpPr>
        <dsp:cNvPr id="0" name=""/>
        <dsp:cNvSpPr/>
      </dsp:nvSpPr>
      <dsp:spPr>
        <a:xfrm>
          <a:off x="1892911" y="475"/>
          <a:ext cx="4063048" cy="4063048"/>
        </a:xfrm>
        <a:prstGeom prst="circularArrow">
          <a:avLst>
            <a:gd name="adj1" fmla="val 6907"/>
            <a:gd name="adj2" fmla="val 465719"/>
            <a:gd name="adj3" fmla="val 11347869"/>
            <a:gd name="adj4" fmla="val 9786411"/>
            <a:gd name="adj5" fmla="val 8058"/>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E4E60676-5C83-2840-B843-62BF2B97C3C4}">
      <dsp:nvSpPr>
        <dsp:cNvPr id="0" name=""/>
        <dsp:cNvSpPr/>
      </dsp:nvSpPr>
      <dsp:spPr>
        <a:xfrm>
          <a:off x="1983353" y="90917"/>
          <a:ext cx="1439087" cy="1439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en-GB" sz="2600" kern="1200" dirty="0">
              <a:solidFill>
                <a:srgbClr val="FFFF00"/>
              </a:solidFill>
            </a:rPr>
            <a:t>Watch out for false Gospel</a:t>
          </a:r>
        </a:p>
      </dsp:txBody>
      <dsp:txXfrm>
        <a:off x="1983353" y="90917"/>
        <a:ext cx="1439087" cy="1439087"/>
      </dsp:txXfrm>
    </dsp:sp>
    <dsp:sp modelId="{2F6C0A08-4418-7B43-8078-F35294A3B68B}">
      <dsp:nvSpPr>
        <dsp:cNvPr id="0" name=""/>
        <dsp:cNvSpPr/>
      </dsp:nvSpPr>
      <dsp:spPr>
        <a:xfrm>
          <a:off x="1892911" y="475"/>
          <a:ext cx="4063048" cy="4063048"/>
        </a:xfrm>
        <a:prstGeom prst="circularArrow">
          <a:avLst>
            <a:gd name="adj1" fmla="val 6907"/>
            <a:gd name="adj2" fmla="val 465719"/>
            <a:gd name="adj3" fmla="val 16747869"/>
            <a:gd name="adj4" fmla="val 15186411"/>
            <a:gd name="adj5" fmla="val 8058"/>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5AAA0A-BBAD-1C42-8E2E-736DD0A728F4}">
      <dsp:nvSpPr>
        <dsp:cNvPr id="0" name=""/>
        <dsp:cNvSpPr/>
      </dsp:nvSpPr>
      <dsp:spPr>
        <a:xfrm>
          <a:off x="4446311" y="301176"/>
          <a:ext cx="1531066" cy="1531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solidFill>
                <a:srgbClr val="FFFF00"/>
              </a:solidFill>
            </a:rPr>
            <a:t>Defending himself</a:t>
          </a:r>
        </a:p>
      </dsp:txBody>
      <dsp:txXfrm>
        <a:off x="4446311" y="301176"/>
        <a:ext cx="1531066" cy="1531066"/>
      </dsp:txXfrm>
    </dsp:sp>
    <dsp:sp modelId="{B8FEEF56-D0CC-7348-AC5C-6AA494497E00}">
      <dsp:nvSpPr>
        <dsp:cNvPr id="0" name=""/>
        <dsp:cNvSpPr/>
      </dsp:nvSpPr>
      <dsp:spPr>
        <a:xfrm>
          <a:off x="2114426" y="-14"/>
          <a:ext cx="3620018" cy="3620018"/>
        </a:xfrm>
        <a:prstGeom prst="circularArrow">
          <a:avLst>
            <a:gd name="adj1" fmla="val 8247"/>
            <a:gd name="adj2" fmla="val 576028"/>
            <a:gd name="adj3" fmla="val 2964262"/>
            <a:gd name="adj4" fmla="val 51450"/>
            <a:gd name="adj5" fmla="val 9622"/>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870A7E41-190F-5E40-985F-40BEB5A42DE6}">
      <dsp:nvSpPr>
        <dsp:cNvPr id="0" name=""/>
        <dsp:cNvSpPr/>
      </dsp:nvSpPr>
      <dsp:spPr>
        <a:xfrm>
          <a:off x="3158902" y="2531033"/>
          <a:ext cx="1531066" cy="1531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solidFill>
                <a:srgbClr val="FFFF00"/>
              </a:solidFill>
            </a:rPr>
            <a:t>Comparing himself to false Apostles</a:t>
          </a:r>
        </a:p>
      </dsp:txBody>
      <dsp:txXfrm>
        <a:off x="3158902" y="2531033"/>
        <a:ext cx="1531066" cy="1531066"/>
      </dsp:txXfrm>
    </dsp:sp>
    <dsp:sp modelId="{5A488218-529A-674B-A738-4F58AABE0524}">
      <dsp:nvSpPr>
        <dsp:cNvPr id="0" name=""/>
        <dsp:cNvSpPr/>
      </dsp:nvSpPr>
      <dsp:spPr>
        <a:xfrm>
          <a:off x="2114426" y="-14"/>
          <a:ext cx="3620018" cy="3620018"/>
        </a:xfrm>
        <a:prstGeom prst="circularArrow">
          <a:avLst>
            <a:gd name="adj1" fmla="val 8247"/>
            <a:gd name="adj2" fmla="val 576028"/>
            <a:gd name="adj3" fmla="val 10172522"/>
            <a:gd name="adj4" fmla="val 7259710"/>
            <a:gd name="adj5" fmla="val 9622"/>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 modelId="{5453E434-0D05-0B43-89A0-BABBECF5E27C}">
      <dsp:nvSpPr>
        <dsp:cNvPr id="0" name=""/>
        <dsp:cNvSpPr/>
      </dsp:nvSpPr>
      <dsp:spPr>
        <a:xfrm>
          <a:off x="1871493" y="301176"/>
          <a:ext cx="1531066" cy="1531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solidFill>
                <a:srgbClr val="FFFF00"/>
              </a:solidFill>
            </a:rPr>
            <a:t>Pointing them towards Jesus</a:t>
          </a:r>
        </a:p>
      </dsp:txBody>
      <dsp:txXfrm>
        <a:off x="1871493" y="301176"/>
        <a:ext cx="1531066" cy="1531066"/>
      </dsp:txXfrm>
    </dsp:sp>
    <dsp:sp modelId="{27448ADE-FF19-0D46-BA86-C3A940080930}">
      <dsp:nvSpPr>
        <dsp:cNvPr id="0" name=""/>
        <dsp:cNvSpPr/>
      </dsp:nvSpPr>
      <dsp:spPr>
        <a:xfrm>
          <a:off x="2114426" y="-14"/>
          <a:ext cx="3620018" cy="3620018"/>
        </a:xfrm>
        <a:prstGeom prst="circularArrow">
          <a:avLst>
            <a:gd name="adj1" fmla="val 8247"/>
            <a:gd name="adj2" fmla="val 576028"/>
            <a:gd name="adj3" fmla="val 16857101"/>
            <a:gd name="adj4" fmla="val 14966871"/>
            <a:gd name="adj5" fmla="val 9622"/>
          </a:avLst>
        </a:prstGeom>
        <a:solidFill>
          <a:schemeClr val="accent1">
            <a:hueOff val="0"/>
            <a:satOff val="0"/>
            <a:lumOff val="0"/>
            <a:alphaOff val="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4/23/20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40963606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9092909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1981988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24946292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2976246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2704398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4077636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28975860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18</a:t>
            </a:fld>
            <a:endParaRPr lang="en-US" dirty="0"/>
          </a:p>
        </p:txBody>
      </p:sp>
    </p:spTree>
    <p:extLst>
      <p:ext uri="{BB962C8B-B14F-4D97-AF65-F5344CB8AC3E}">
        <p14:creationId xmlns:p14="http://schemas.microsoft.com/office/powerpoint/2010/main" val="2806533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19</a:t>
            </a:fld>
            <a:endParaRPr lang="en-US" dirty="0"/>
          </a:p>
        </p:txBody>
      </p:sp>
    </p:spTree>
    <p:extLst>
      <p:ext uri="{BB962C8B-B14F-4D97-AF65-F5344CB8AC3E}">
        <p14:creationId xmlns:p14="http://schemas.microsoft.com/office/powerpoint/2010/main" val="40612234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20</a:t>
            </a:fld>
            <a:endParaRPr lang="en-US" dirty="0"/>
          </a:p>
        </p:txBody>
      </p:sp>
    </p:spTree>
    <p:extLst>
      <p:ext uri="{BB962C8B-B14F-4D97-AF65-F5344CB8AC3E}">
        <p14:creationId xmlns:p14="http://schemas.microsoft.com/office/powerpoint/2010/main" val="2243254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3502821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21</a:t>
            </a:fld>
            <a:endParaRPr lang="en-US" dirty="0"/>
          </a:p>
        </p:txBody>
      </p:sp>
    </p:spTree>
    <p:extLst>
      <p:ext uri="{BB962C8B-B14F-4D97-AF65-F5344CB8AC3E}">
        <p14:creationId xmlns:p14="http://schemas.microsoft.com/office/powerpoint/2010/main" val="3764777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22</a:t>
            </a:fld>
            <a:endParaRPr lang="en-US" dirty="0"/>
          </a:p>
        </p:txBody>
      </p:sp>
    </p:spTree>
    <p:extLst>
      <p:ext uri="{BB962C8B-B14F-4D97-AF65-F5344CB8AC3E}">
        <p14:creationId xmlns:p14="http://schemas.microsoft.com/office/powerpoint/2010/main" val="21509729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23</a:t>
            </a:fld>
            <a:endParaRPr lang="en-US" dirty="0"/>
          </a:p>
        </p:txBody>
      </p:sp>
    </p:spTree>
    <p:extLst>
      <p:ext uri="{BB962C8B-B14F-4D97-AF65-F5344CB8AC3E}">
        <p14:creationId xmlns:p14="http://schemas.microsoft.com/office/powerpoint/2010/main" val="561666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813355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237864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618984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418037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1630699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61830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91CA8128-9F28-E148-BEB1-6DA0ED7FF8FC}"/>
              </a:ext>
            </a:extLst>
          </p:cNvPr>
          <p:cNvSpPr txBox="1"/>
          <p:nvPr/>
        </p:nvSpPr>
        <p:spPr>
          <a:xfrm>
            <a:off x="-309150" y="-22820"/>
            <a:ext cx="912962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Divine Jealousy – Sometimes it is Godly to be Jealous</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1E30A9D-07F3-6741-9D56-8A3510CC610D}"/>
              </a:ext>
            </a:extLst>
          </p:cNvPr>
          <p:cNvSpPr txBox="1"/>
          <p:nvPr/>
        </p:nvSpPr>
        <p:spPr>
          <a:xfrm>
            <a:off x="0" y="352899"/>
            <a:ext cx="914400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YHWH is jealous that His people worship YHWH and YHWH alone. About Truth</a:t>
            </a:r>
          </a:p>
        </p:txBody>
      </p:sp>
      <p:sp>
        <p:nvSpPr>
          <p:cNvPr id="13" name="TextBox 12">
            <a:extLst>
              <a:ext uri="{FF2B5EF4-FFF2-40B4-BE49-F238E27FC236}">
                <a16:creationId xmlns:a16="http://schemas.microsoft.com/office/drawing/2014/main" id="{80935663-33A9-B34A-816A-72686071A8E6}"/>
              </a:ext>
            </a:extLst>
          </p:cNvPr>
          <p:cNvSpPr txBox="1"/>
          <p:nvPr/>
        </p:nvSpPr>
        <p:spPr>
          <a:xfrm>
            <a:off x="0" y="629898"/>
            <a:ext cx="914400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Idolatry is the worship of a false image of God.  There’s plenty of this in the church today.</a:t>
            </a:r>
          </a:p>
        </p:txBody>
      </p:sp>
      <p:sp>
        <p:nvSpPr>
          <p:cNvPr id="15" name="TextBox 14">
            <a:extLst>
              <a:ext uri="{FF2B5EF4-FFF2-40B4-BE49-F238E27FC236}">
                <a16:creationId xmlns:a16="http://schemas.microsoft.com/office/drawing/2014/main" id="{C77D711D-E868-BE4F-969A-56C3597352DA}"/>
              </a:ext>
            </a:extLst>
          </p:cNvPr>
          <p:cNvSpPr txBox="1"/>
          <p:nvPr/>
        </p:nvSpPr>
        <p:spPr>
          <a:xfrm>
            <a:off x="107504" y="860730"/>
            <a:ext cx="9129622" cy="461665"/>
          </a:xfrm>
          <a:prstGeom prst="rect">
            <a:avLst/>
          </a:prstGeom>
          <a:noFill/>
        </p:spPr>
        <p:txBody>
          <a:bodyPr wrap="square" rtlCol="0">
            <a:spAutoFit/>
          </a:bodyPr>
          <a:lstStyle/>
          <a:p>
            <a:pPr algn="ctr"/>
            <a:r>
              <a:rPr lang="en-AU" sz="2400" dirty="0">
                <a:solidFill>
                  <a:srgbClr val="FFFF00"/>
                </a:solidFill>
                <a:latin typeface="Times New Roman" panose="02020603050405020304" pitchFamily="18" charset="0"/>
                <a:cs typeface="Times New Roman" panose="02020603050405020304" pitchFamily="18" charset="0"/>
              </a:rPr>
              <a:t>Paul takes on false teachers proclaiming a false image of Christ</a:t>
            </a:r>
            <a:endParaRPr lang="en-AU" sz="2400"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6D18EBA-2212-9A49-8449-4EB1387E8579}"/>
              </a:ext>
            </a:extLst>
          </p:cNvPr>
          <p:cNvSpPr txBox="1"/>
          <p:nvPr/>
        </p:nvSpPr>
        <p:spPr>
          <a:xfrm>
            <a:off x="91977" y="1236450"/>
            <a:ext cx="9144000" cy="923330"/>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Using Old Testament imagery of combatting idolatry in God’s people</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Disciples of Jesus are to maintain </a:t>
            </a:r>
            <a:r>
              <a:rPr lang="en-AU" dirty="0">
                <a:solidFill>
                  <a:schemeClr val="bg1"/>
                </a:solidFill>
                <a:latin typeface="Comic Sans MS" panose="030F0902030302020204" pitchFamily="66" charset="0"/>
                <a:cs typeface="Times New Roman" panose="02020603050405020304" pitchFamily="18" charset="0"/>
              </a:rPr>
              <a:t>a sincere and pure devotion to Christ</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proclaimed a different Gospel / different Jesus (and they allowed it to happen)</a:t>
            </a:r>
          </a:p>
        </p:txBody>
      </p:sp>
      <p:sp>
        <p:nvSpPr>
          <p:cNvPr id="9" name="TextBox 8">
            <a:extLst>
              <a:ext uri="{FF2B5EF4-FFF2-40B4-BE49-F238E27FC236}">
                <a16:creationId xmlns:a16="http://schemas.microsoft.com/office/drawing/2014/main" id="{6293A805-2E0A-FC44-BEB5-234CC78E5589}"/>
              </a:ext>
            </a:extLst>
          </p:cNvPr>
          <p:cNvSpPr txBox="1"/>
          <p:nvPr/>
        </p:nvSpPr>
        <p:spPr>
          <a:xfrm>
            <a:off x="1085889" y="2048409"/>
            <a:ext cx="7156176" cy="923330"/>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Satan’s cunning plan – seduce them to following a false image of Christ.  </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Believe they are following Jesus, but have fallen into idolatry</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bait:  practicalities;  appearances;  enlightenment</a:t>
            </a:r>
          </a:p>
        </p:txBody>
      </p:sp>
      <p:sp>
        <p:nvSpPr>
          <p:cNvPr id="16" name="TextBox 15">
            <a:extLst>
              <a:ext uri="{FF2B5EF4-FFF2-40B4-BE49-F238E27FC236}">
                <a16:creationId xmlns:a16="http://schemas.microsoft.com/office/drawing/2014/main" id="{DE323499-27AE-4646-90D8-EBB242659889}"/>
              </a:ext>
            </a:extLst>
          </p:cNvPr>
          <p:cNvSpPr txBox="1"/>
          <p:nvPr/>
        </p:nvSpPr>
        <p:spPr>
          <a:xfrm>
            <a:off x="0" y="2857500"/>
            <a:ext cx="9129622" cy="400110"/>
          </a:xfrm>
          <a:prstGeom prst="rect">
            <a:avLst/>
          </a:prstGeom>
          <a:noFill/>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Truth of Gospel not dependent upon eloquence, convincing arguments, power, control</a:t>
            </a:r>
            <a:endParaRPr lang="en-AU" sz="2000" i="1"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0E1D9AE0-B605-AD4E-A36C-97F14DD243B2}"/>
              </a:ext>
            </a:extLst>
          </p:cNvPr>
          <p:cNvSpPr txBox="1"/>
          <p:nvPr/>
        </p:nvSpPr>
        <p:spPr>
          <a:xfrm>
            <a:off x="-14738" y="3189885"/>
            <a:ext cx="9144000" cy="646331"/>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appeal, charisma, or likability of the preacher is no indicator of truth or Godliness</a:t>
            </a:r>
          </a:p>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‘invested’ in a ministry (supporting $ or other) can make us blind to its faults &amp; fallacies</a:t>
            </a:r>
          </a:p>
        </p:txBody>
      </p:sp>
      <p:sp>
        <p:nvSpPr>
          <p:cNvPr id="18" name="TextBox 17">
            <a:extLst>
              <a:ext uri="{FF2B5EF4-FFF2-40B4-BE49-F238E27FC236}">
                <a16:creationId xmlns:a16="http://schemas.microsoft.com/office/drawing/2014/main" id="{8DBE6CFD-B505-9B4D-B1A3-C0ABF5B8AE73}"/>
              </a:ext>
            </a:extLst>
          </p:cNvPr>
          <p:cNvSpPr txBox="1"/>
          <p:nvPr/>
        </p:nvSpPr>
        <p:spPr>
          <a:xfrm>
            <a:off x="-15098" y="3719683"/>
            <a:ext cx="9129261"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Appearances </a:t>
            </a:r>
            <a:r>
              <a:rPr lang="en-AU" dirty="0">
                <a:solidFill>
                  <a:srgbClr val="FFFF00"/>
                </a:solidFill>
                <a:latin typeface="Times New Roman" panose="02020603050405020304" pitchFamily="18" charset="0"/>
                <a:cs typeface="Times New Roman" panose="02020603050405020304" pitchFamily="18" charset="0"/>
              </a:rPr>
              <a:t>– The danger is, “a false teacher looks exactly like a Godly teacher.”</a:t>
            </a:r>
            <a:endParaRPr lang="en-AU" i="1" dirty="0">
              <a:solidFill>
                <a:srgbClr val="FFFF00"/>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E4AD671F-D239-374B-9CB0-D49AC1E30C96}"/>
              </a:ext>
            </a:extLst>
          </p:cNvPr>
          <p:cNvSpPr txBox="1"/>
          <p:nvPr/>
        </p:nvSpPr>
        <p:spPr>
          <a:xfrm>
            <a:off x="91774" y="4165769"/>
            <a:ext cx="7939180" cy="369332"/>
          </a:xfrm>
          <a:prstGeom prst="rect">
            <a:avLst/>
          </a:prstGeom>
          <a:noFill/>
          <a:ln>
            <a:noFill/>
          </a:ln>
        </p:spPr>
        <p:txBody>
          <a:bodyPr wrap="square" rtlCol="0">
            <a:spAutoFit/>
          </a:bodyPr>
          <a:lstStyle/>
          <a:p>
            <a:pPr marL="222250" indent="-2222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Motivation for preaching the truth, is Love.</a:t>
            </a:r>
          </a:p>
        </p:txBody>
      </p:sp>
      <p:sp>
        <p:nvSpPr>
          <p:cNvPr id="14" name="TextBox 13">
            <a:extLst>
              <a:ext uri="{FF2B5EF4-FFF2-40B4-BE49-F238E27FC236}">
                <a16:creationId xmlns:a16="http://schemas.microsoft.com/office/drawing/2014/main" id="{ABF34444-5500-434F-BB56-2BBD34619EE8}"/>
              </a:ext>
            </a:extLst>
          </p:cNvPr>
          <p:cNvSpPr txBox="1"/>
          <p:nvPr/>
        </p:nvSpPr>
        <p:spPr>
          <a:xfrm>
            <a:off x="395536" y="4712705"/>
            <a:ext cx="8092279" cy="707886"/>
          </a:xfrm>
          <a:prstGeom prst="rect">
            <a:avLst/>
          </a:prstGeom>
          <a:noFill/>
          <a:ln>
            <a:solidFill>
              <a:srgbClr val="FFFF00"/>
            </a:solidFill>
          </a:ln>
        </p:spPr>
        <p:txBody>
          <a:bodyPr wrap="square" rtlCol="0">
            <a:spAutoFit/>
          </a:bodyPr>
          <a:lstStyle/>
          <a:p>
            <a:pPr algn="ctr"/>
            <a:r>
              <a:rPr lang="en-AU" sz="2000" dirty="0">
                <a:solidFill>
                  <a:srgbClr val="FFFF00"/>
                </a:solidFill>
                <a:latin typeface="Times New Roman" panose="02020603050405020304" pitchFamily="18" charset="0"/>
                <a:cs typeface="Times New Roman" panose="02020603050405020304" pitchFamily="18" charset="0"/>
              </a:rPr>
              <a:t>The responsibility of Godly leaders in the church, to have a divine jealousy, to guard the flock from the seduction to worship a false image of God</a:t>
            </a:r>
            <a:endParaRPr lang="en-AU" sz="2000" i="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7737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2569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But whatever anyone else dares to boast of — I am speaking as a fool — I also dare to boast of that.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22 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Are they Hebrews?  So am I.  Are they Israelites?  So am I.  Are they offspring of Abraham?  So am I.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23 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Are they servants of Christ?  I am a better one — I am talking like a madman — with far greater labours, far more imprisonments, with countless beatings, and often near death.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24 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Five times I received at the hands of the Jews the forty lashes less one.  </a:t>
            </a:r>
            <a:r>
              <a:rPr lang="en-AU" sz="26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25 </a:t>
            </a:r>
            <a:r>
              <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Three times I was beaten with rods.  Once I was stoned.  Three times I was shipwrecked;  a night and a day I was adrift at sea;</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681098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1291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26 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on frequent journeys, in danger from rivers, danger from robbers, danger from my own people, danger from Gentiles, danger in the city, danger in the wilderness, danger at sea, danger from false brothers;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27 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in toil and hardship, through many a sleepless night, in hunger and thirst, often without food, in cold and exposure.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28 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apart from other things, there is the daily pressure on me of my anxiety for all the churches.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29 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Who is weak, and I am not weak?  Who is made to fall, and I am not indignant?</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596028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534971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2 Corinthians 11 &amp; 12 </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3203848" y="70106"/>
            <a:ext cx="4176464"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Fool / Foolish / Foolishness (8)</a:t>
            </a:r>
          </a:p>
        </p:txBody>
      </p:sp>
      <p:sp>
        <p:nvSpPr>
          <p:cNvPr id="11" name="TextBox 10">
            <a:extLst>
              <a:ext uri="{FF2B5EF4-FFF2-40B4-BE49-F238E27FC236}">
                <a16:creationId xmlns:a16="http://schemas.microsoft.com/office/drawing/2014/main" id="{91CA8128-9F28-E148-BEB1-6DA0ED7FF8FC}"/>
              </a:ext>
            </a:extLst>
          </p:cNvPr>
          <p:cNvSpPr txBox="1"/>
          <p:nvPr/>
        </p:nvSpPr>
        <p:spPr>
          <a:xfrm>
            <a:off x="179512" y="1071819"/>
            <a:ext cx="869757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Foolishness of Boasting</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A5BA9F3-2CE7-BB43-ADA2-D1F0BC7D3B04}"/>
              </a:ext>
            </a:extLst>
          </p:cNvPr>
          <p:cNvSpPr txBox="1"/>
          <p:nvPr/>
        </p:nvSpPr>
        <p:spPr>
          <a:xfrm>
            <a:off x="3275855" y="402703"/>
            <a:ext cx="5868143"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Boast / Boasting / Boasted / Boastful (15)</a:t>
            </a:r>
          </a:p>
        </p:txBody>
      </p:sp>
      <p:cxnSp>
        <p:nvCxnSpPr>
          <p:cNvPr id="3" name="Straight Connector 2">
            <a:extLst>
              <a:ext uri="{FF2B5EF4-FFF2-40B4-BE49-F238E27FC236}">
                <a16:creationId xmlns:a16="http://schemas.microsoft.com/office/drawing/2014/main" id="{35FD6964-48BB-3E4E-8FA0-4A2C74B55458}"/>
              </a:ext>
            </a:extLst>
          </p:cNvPr>
          <p:cNvCxnSpPr/>
          <p:nvPr/>
        </p:nvCxnSpPr>
        <p:spPr>
          <a:xfrm flipV="1">
            <a:off x="151204" y="924113"/>
            <a:ext cx="8841590" cy="50657"/>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FE9AF1D-7F1B-DB41-83CF-512254615CFB}"/>
              </a:ext>
            </a:extLst>
          </p:cNvPr>
          <p:cNvSpPr txBox="1"/>
          <p:nvPr/>
        </p:nvSpPr>
        <p:spPr>
          <a:xfrm>
            <a:off x="-1" y="1408157"/>
            <a:ext cx="9144000"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Christian Heritage is a wonderful thing.  But it’s nothing to boast about.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a servant for Christ, is firmly linked with suffering for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Good to suffer as a servant of Christ.  But it is not to be boasted about. </a:t>
            </a:r>
          </a:p>
        </p:txBody>
      </p:sp>
    </p:spTree>
    <p:extLst>
      <p:ext uri="{BB962C8B-B14F-4D97-AF65-F5344CB8AC3E}">
        <p14:creationId xmlns:p14="http://schemas.microsoft.com/office/powerpoint/2010/main" val="303374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8452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30 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If I must boast, I will boast of the things that show my weakness.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31 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The God and Father of the Lord Jesus, he who is blessed forever, knows that I am not lying.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32 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At Damascus, the governor under King </a:t>
            </a:r>
            <a:r>
              <a:rPr lang="en-AU" sz="2800" dirty="0" err="1">
                <a:solidFill>
                  <a:schemeClr val="bg1"/>
                </a:solidFill>
                <a:latin typeface="Comic Sans MS" panose="030F0902030302020204" pitchFamily="66" charset="0"/>
                <a:ea typeface="Arial" panose="020B0604020202020204" pitchFamily="34" charset="0"/>
                <a:cs typeface="Times New Roman" panose="02020603050405020304" pitchFamily="18" charset="0"/>
              </a:rPr>
              <a:t>Aretas</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 was guarding the city of Damascus in order to seize me,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33 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but I was let down in a basket through a window in the wall and escaped his hands.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br>
              <a:rPr lang="en-AU" sz="2800" b="1" dirty="0">
                <a:solidFill>
                  <a:schemeClr val="bg1"/>
                </a:solidFill>
                <a:latin typeface="Comic Sans MS" panose="030F0902030302020204" pitchFamily="66" charset="0"/>
                <a:ea typeface="Arial" panose="020B0604020202020204" pitchFamily="34" charset="0"/>
                <a:cs typeface="Times New Roman" panose="02020603050405020304" pitchFamily="18" charset="0"/>
              </a:rPr>
            </a:br>
            <a:r>
              <a:rPr lang="en-AU" sz="2800" b="1"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12 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must go on boasting.  Though there is nothing to be gained by it, I will go on to visions and revelations of the Lord.</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539064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534971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2 Corinthians 11 &amp; 12 </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3203848" y="70106"/>
            <a:ext cx="4176464"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Fool / Foolish / Foolishness (8)</a:t>
            </a:r>
          </a:p>
        </p:txBody>
      </p:sp>
      <p:sp>
        <p:nvSpPr>
          <p:cNvPr id="11" name="TextBox 10">
            <a:extLst>
              <a:ext uri="{FF2B5EF4-FFF2-40B4-BE49-F238E27FC236}">
                <a16:creationId xmlns:a16="http://schemas.microsoft.com/office/drawing/2014/main" id="{91CA8128-9F28-E148-BEB1-6DA0ED7FF8FC}"/>
              </a:ext>
            </a:extLst>
          </p:cNvPr>
          <p:cNvSpPr txBox="1"/>
          <p:nvPr/>
        </p:nvSpPr>
        <p:spPr>
          <a:xfrm>
            <a:off x="179512" y="1071819"/>
            <a:ext cx="869757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Foolishness of Boasting</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A5BA9F3-2CE7-BB43-ADA2-D1F0BC7D3B04}"/>
              </a:ext>
            </a:extLst>
          </p:cNvPr>
          <p:cNvSpPr txBox="1"/>
          <p:nvPr/>
        </p:nvSpPr>
        <p:spPr>
          <a:xfrm>
            <a:off x="3275855" y="402703"/>
            <a:ext cx="5868143"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Boast / Boasting / Boasted / Boastful (15)</a:t>
            </a:r>
          </a:p>
        </p:txBody>
      </p:sp>
      <p:cxnSp>
        <p:nvCxnSpPr>
          <p:cNvPr id="3" name="Straight Connector 2">
            <a:extLst>
              <a:ext uri="{FF2B5EF4-FFF2-40B4-BE49-F238E27FC236}">
                <a16:creationId xmlns:a16="http://schemas.microsoft.com/office/drawing/2014/main" id="{35FD6964-48BB-3E4E-8FA0-4A2C74B55458}"/>
              </a:ext>
            </a:extLst>
          </p:cNvPr>
          <p:cNvCxnSpPr/>
          <p:nvPr/>
        </p:nvCxnSpPr>
        <p:spPr>
          <a:xfrm flipV="1">
            <a:off x="151204" y="924113"/>
            <a:ext cx="8841590" cy="50657"/>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FE9AF1D-7F1B-DB41-83CF-512254615CFB}"/>
              </a:ext>
            </a:extLst>
          </p:cNvPr>
          <p:cNvSpPr txBox="1"/>
          <p:nvPr/>
        </p:nvSpPr>
        <p:spPr>
          <a:xfrm>
            <a:off x="-1" y="1408157"/>
            <a:ext cx="9144000"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Christian Heritage is a wonderful thing.  But it’s nothing to boast about.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a servant for Christ, is firmly linked with suffering for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Good to suffer as a servant of Christ.  But it is not to be boasted about. </a:t>
            </a:r>
          </a:p>
        </p:txBody>
      </p:sp>
      <p:sp>
        <p:nvSpPr>
          <p:cNvPr id="12" name="TextBox 11">
            <a:extLst>
              <a:ext uri="{FF2B5EF4-FFF2-40B4-BE49-F238E27FC236}">
                <a16:creationId xmlns:a16="http://schemas.microsoft.com/office/drawing/2014/main" id="{C1E9BE06-30CF-4040-A7EB-27C6C8394F9A}"/>
              </a:ext>
            </a:extLst>
          </p:cNvPr>
          <p:cNvSpPr txBox="1"/>
          <p:nvPr/>
        </p:nvSpPr>
        <p:spPr>
          <a:xfrm>
            <a:off x="467545" y="2283104"/>
            <a:ext cx="6624736"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When someone has an amazing Spiritual Experience, we might covet it / or we might honour them more or give them more credibility</a:t>
            </a:r>
            <a:endParaRPr lang="en-AU" i="1"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B88E394-BF82-0845-B1DA-B8B3D47B32D9}"/>
              </a:ext>
            </a:extLst>
          </p:cNvPr>
          <p:cNvSpPr txBox="1"/>
          <p:nvPr/>
        </p:nvSpPr>
        <p:spPr>
          <a:xfrm>
            <a:off x="17812" y="2957887"/>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Spiritual dream / vision / revelation may be a wonderful experience.  But not to boast about  </a:t>
            </a:r>
          </a:p>
        </p:txBody>
      </p:sp>
    </p:spTree>
    <p:extLst>
      <p:ext uri="{BB962C8B-B14F-4D97-AF65-F5344CB8AC3E}">
        <p14:creationId xmlns:p14="http://schemas.microsoft.com/office/powerpoint/2010/main" val="2905631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6204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2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2 </a:t>
            </a:r>
            <a:r>
              <a:rPr lang="en-AU" sz="22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know a man in Christ who fourteen years ago was caught up to the third heaven — whether in the body or out of the body I do not know, God knows.  </a:t>
            </a:r>
            <a:r>
              <a:rPr lang="en-AU" sz="22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3 </a:t>
            </a:r>
            <a:r>
              <a:rPr lang="en-AU" sz="22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I know that this man was caught up into paradise — whether in the body or out of the body I do not know, God knows —  </a:t>
            </a:r>
            <a:r>
              <a:rPr lang="en-AU" sz="22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4 </a:t>
            </a:r>
            <a:r>
              <a:rPr lang="en-AU" sz="22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and he heard things that cannot be told, which man may not utter.  </a:t>
            </a:r>
            <a:r>
              <a:rPr lang="en-AU" sz="22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5 </a:t>
            </a:r>
            <a:r>
              <a:rPr lang="en-AU" sz="22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On behalf of this man I will boast, but on my own behalf I will not boast, except of my weaknesses —  </a:t>
            </a:r>
            <a:r>
              <a:rPr lang="en-AU" sz="22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6 </a:t>
            </a:r>
            <a:r>
              <a:rPr lang="en-AU" sz="22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though if I should wish to boast, I would not be a fool, for I would be speaking the truth;  but I refrain from it, so that no one may think more of me than he sees in me or hears from me.</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92343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534971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2 Corinthians 11 &amp; 12 </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3203848" y="70106"/>
            <a:ext cx="4176464"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Fool / Foolish / Foolishness (8)</a:t>
            </a:r>
          </a:p>
        </p:txBody>
      </p:sp>
      <p:sp>
        <p:nvSpPr>
          <p:cNvPr id="11" name="TextBox 10">
            <a:extLst>
              <a:ext uri="{FF2B5EF4-FFF2-40B4-BE49-F238E27FC236}">
                <a16:creationId xmlns:a16="http://schemas.microsoft.com/office/drawing/2014/main" id="{91CA8128-9F28-E148-BEB1-6DA0ED7FF8FC}"/>
              </a:ext>
            </a:extLst>
          </p:cNvPr>
          <p:cNvSpPr txBox="1"/>
          <p:nvPr/>
        </p:nvSpPr>
        <p:spPr>
          <a:xfrm>
            <a:off x="214856" y="758009"/>
            <a:ext cx="869757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Foolishness of Boasting</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A5BA9F3-2CE7-BB43-ADA2-D1F0BC7D3B04}"/>
              </a:ext>
            </a:extLst>
          </p:cNvPr>
          <p:cNvSpPr txBox="1"/>
          <p:nvPr/>
        </p:nvSpPr>
        <p:spPr>
          <a:xfrm>
            <a:off x="3275855" y="402703"/>
            <a:ext cx="5868143"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Boast / Boasting / Boasted / Boastful (15)</a:t>
            </a:r>
          </a:p>
        </p:txBody>
      </p:sp>
      <p:cxnSp>
        <p:nvCxnSpPr>
          <p:cNvPr id="3" name="Straight Connector 2">
            <a:extLst>
              <a:ext uri="{FF2B5EF4-FFF2-40B4-BE49-F238E27FC236}">
                <a16:creationId xmlns:a16="http://schemas.microsoft.com/office/drawing/2014/main" id="{35FD6964-48BB-3E4E-8FA0-4A2C74B55458}"/>
              </a:ext>
            </a:extLst>
          </p:cNvPr>
          <p:cNvCxnSpPr/>
          <p:nvPr/>
        </p:nvCxnSpPr>
        <p:spPr>
          <a:xfrm flipV="1">
            <a:off x="142848" y="735630"/>
            <a:ext cx="8841590" cy="50657"/>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FE9AF1D-7F1B-DB41-83CF-512254615CFB}"/>
              </a:ext>
            </a:extLst>
          </p:cNvPr>
          <p:cNvSpPr txBox="1"/>
          <p:nvPr/>
        </p:nvSpPr>
        <p:spPr>
          <a:xfrm>
            <a:off x="-8357" y="1219674"/>
            <a:ext cx="9144000"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a:t>
            </a:r>
            <a:r>
              <a:rPr lang="en-AU" dirty="0">
                <a:solidFill>
                  <a:srgbClr val="FFFF00"/>
                </a:solidFill>
                <a:latin typeface="Times New Roman" panose="02020603050405020304" pitchFamily="18" charset="0"/>
                <a:cs typeface="Times New Roman" panose="02020603050405020304" pitchFamily="18" charset="0"/>
              </a:rPr>
              <a:t>Christian Heritage</a:t>
            </a:r>
            <a:r>
              <a:rPr lang="en-AU" dirty="0">
                <a:solidFill>
                  <a:schemeClr val="bg1"/>
                </a:solidFill>
                <a:latin typeface="Times New Roman" panose="02020603050405020304" pitchFamily="18" charset="0"/>
                <a:cs typeface="Times New Roman" panose="02020603050405020304" pitchFamily="18" charset="0"/>
              </a:rPr>
              <a:t> is a wonderful thing.  But it’s nothing to boast about.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a </a:t>
            </a:r>
            <a:r>
              <a:rPr lang="en-AU" dirty="0">
                <a:solidFill>
                  <a:srgbClr val="FFFF00"/>
                </a:solidFill>
                <a:latin typeface="Times New Roman" panose="02020603050405020304" pitchFamily="18" charset="0"/>
                <a:cs typeface="Times New Roman" panose="02020603050405020304" pitchFamily="18" charset="0"/>
              </a:rPr>
              <a:t>servant for Christ</a:t>
            </a:r>
            <a:r>
              <a:rPr lang="en-AU" dirty="0">
                <a:solidFill>
                  <a:schemeClr val="bg1"/>
                </a:solidFill>
                <a:latin typeface="Times New Roman" panose="02020603050405020304" pitchFamily="18" charset="0"/>
                <a:cs typeface="Times New Roman" panose="02020603050405020304" pitchFamily="18" charset="0"/>
              </a:rPr>
              <a:t>, is firmly linked with suffering for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Good to </a:t>
            </a:r>
            <a:r>
              <a:rPr lang="en-AU" dirty="0">
                <a:solidFill>
                  <a:srgbClr val="FFFF00"/>
                </a:solidFill>
                <a:latin typeface="Times New Roman" panose="02020603050405020304" pitchFamily="18" charset="0"/>
                <a:cs typeface="Times New Roman" panose="02020603050405020304" pitchFamily="18" charset="0"/>
              </a:rPr>
              <a:t>suffer</a:t>
            </a:r>
            <a:r>
              <a:rPr lang="en-AU" dirty="0">
                <a:solidFill>
                  <a:schemeClr val="bg1"/>
                </a:solidFill>
                <a:latin typeface="Times New Roman" panose="02020603050405020304" pitchFamily="18" charset="0"/>
                <a:cs typeface="Times New Roman" panose="02020603050405020304" pitchFamily="18" charset="0"/>
              </a:rPr>
              <a:t> as a servant of Christ.  But it is not to be boasted about. </a:t>
            </a:r>
          </a:p>
        </p:txBody>
      </p:sp>
      <p:sp>
        <p:nvSpPr>
          <p:cNvPr id="12" name="TextBox 11">
            <a:extLst>
              <a:ext uri="{FF2B5EF4-FFF2-40B4-BE49-F238E27FC236}">
                <a16:creationId xmlns:a16="http://schemas.microsoft.com/office/drawing/2014/main" id="{C1E9BE06-30CF-4040-A7EB-27C6C8394F9A}"/>
              </a:ext>
            </a:extLst>
          </p:cNvPr>
          <p:cNvSpPr txBox="1"/>
          <p:nvPr/>
        </p:nvSpPr>
        <p:spPr>
          <a:xfrm>
            <a:off x="387180" y="2132795"/>
            <a:ext cx="7488832"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When someone has an amazing Spiritual Experience, we might covet it / or we might honour them more or give them more credibility.         </a:t>
            </a:r>
            <a:r>
              <a:rPr lang="en-AU" u="sng" dirty="0">
                <a:solidFill>
                  <a:schemeClr val="bg1"/>
                </a:solidFill>
                <a:latin typeface="Times New Roman" panose="02020603050405020304" pitchFamily="18" charset="0"/>
                <a:cs typeface="Times New Roman" panose="02020603050405020304" pitchFamily="18" charset="0"/>
              </a:rPr>
              <a:t>We shouldn’t.</a:t>
            </a:r>
            <a:endParaRPr lang="en-AU" i="1" u="sng"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B88E394-BF82-0845-B1DA-B8B3D47B32D9}"/>
              </a:ext>
            </a:extLst>
          </p:cNvPr>
          <p:cNvSpPr txBox="1"/>
          <p:nvPr/>
        </p:nvSpPr>
        <p:spPr>
          <a:xfrm>
            <a:off x="9456" y="2769404"/>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a:t>
            </a:r>
            <a:r>
              <a:rPr lang="en-AU" dirty="0">
                <a:solidFill>
                  <a:srgbClr val="FFFF00"/>
                </a:solidFill>
                <a:latin typeface="Times New Roman" panose="02020603050405020304" pitchFamily="18" charset="0"/>
                <a:cs typeface="Times New Roman" panose="02020603050405020304" pitchFamily="18" charset="0"/>
              </a:rPr>
              <a:t>Spiritual dream / vision / revelation</a:t>
            </a:r>
            <a:r>
              <a:rPr lang="en-AU" dirty="0">
                <a:solidFill>
                  <a:schemeClr val="bg1"/>
                </a:solidFill>
                <a:latin typeface="Times New Roman" panose="02020603050405020304" pitchFamily="18" charset="0"/>
                <a:cs typeface="Times New Roman" panose="02020603050405020304" pitchFamily="18" charset="0"/>
              </a:rPr>
              <a:t> may be a wonderful experience.  But not to boast about  </a:t>
            </a:r>
          </a:p>
        </p:txBody>
      </p:sp>
      <p:sp>
        <p:nvSpPr>
          <p:cNvPr id="14" name="TextBox 13">
            <a:extLst>
              <a:ext uri="{FF2B5EF4-FFF2-40B4-BE49-F238E27FC236}">
                <a16:creationId xmlns:a16="http://schemas.microsoft.com/office/drawing/2014/main" id="{4F2AB183-C998-2C42-BC26-659E4FEF713D}"/>
              </a:ext>
            </a:extLst>
          </p:cNvPr>
          <p:cNvSpPr txBox="1"/>
          <p:nvPr/>
        </p:nvSpPr>
        <p:spPr>
          <a:xfrm>
            <a:off x="6022" y="960840"/>
            <a:ext cx="145190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Eloquence;</a:t>
            </a:r>
          </a:p>
        </p:txBody>
      </p:sp>
      <p:sp>
        <p:nvSpPr>
          <p:cNvPr id="15" name="Rectangle 14">
            <a:extLst>
              <a:ext uri="{FF2B5EF4-FFF2-40B4-BE49-F238E27FC236}">
                <a16:creationId xmlns:a16="http://schemas.microsoft.com/office/drawing/2014/main" id="{A5408EF9-588C-AB45-832D-12E474D39B52}"/>
              </a:ext>
            </a:extLst>
          </p:cNvPr>
          <p:cNvSpPr/>
          <p:nvPr/>
        </p:nvSpPr>
        <p:spPr>
          <a:xfrm>
            <a:off x="827584" y="3594009"/>
            <a:ext cx="7165774" cy="923330"/>
          </a:xfrm>
          <a:prstGeom prst="rect">
            <a:avLst/>
          </a:prstGeom>
          <a:solidFill>
            <a:schemeClr val="bg1"/>
          </a:solidFill>
        </p:spPr>
        <p:txBody>
          <a:bodyPr wrap="square">
            <a:spAutoFit/>
          </a:bodyPr>
          <a:lstStyle/>
          <a:p>
            <a:pPr>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dirty="0">
                <a:latin typeface="Comic Sans MS" panose="030F0902030302020204" pitchFamily="66" charset="0"/>
                <a:ea typeface="Times New Roman" panose="02020603050405020304" pitchFamily="18" charset="0"/>
                <a:cs typeface="Times New Roman" panose="02020603050405020304" pitchFamily="18" charset="0"/>
              </a:rPr>
              <a:t>though if I </a:t>
            </a:r>
            <a:r>
              <a:rPr lang="en-AU" u="sng" dirty="0">
                <a:latin typeface="Comic Sans MS" panose="030F0902030302020204" pitchFamily="66" charset="0"/>
                <a:ea typeface="Times New Roman" panose="02020603050405020304" pitchFamily="18" charset="0"/>
                <a:cs typeface="Times New Roman" panose="02020603050405020304" pitchFamily="18" charset="0"/>
              </a:rPr>
              <a:t>should</a:t>
            </a:r>
            <a:r>
              <a:rPr lang="en-AU" dirty="0">
                <a:latin typeface="Comic Sans MS" panose="030F0902030302020204" pitchFamily="66" charset="0"/>
                <a:ea typeface="Times New Roman" panose="02020603050405020304" pitchFamily="18" charset="0"/>
                <a:cs typeface="Times New Roman" panose="02020603050405020304" pitchFamily="18" charset="0"/>
              </a:rPr>
              <a:t> wish to boast, I would not be a fool, for I would be speaking the truth;  but I refrain from it, so that no one may think more of me than 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sees in me</a:t>
            </a:r>
            <a:r>
              <a:rPr lang="en-AU" dirty="0">
                <a:latin typeface="Comic Sans MS" panose="030F0902030302020204" pitchFamily="66" charset="0"/>
                <a:ea typeface="Times New Roman" panose="02020603050405020304" pitchFamily="18" charset="0"/>
                <a:cs typeface="Times New Roman" panose="02020603050405020304" pitchFamily="18" charset="0"/>
              </a:rPr>
              <a:t> or </a:t>
            </a:r>
            <a:r>
              <a:rPr lang="en-AU" u="sng" dirty="0">
                <a:latin typeface="Comic Sans MS" panose="030F0902030302020204" pitchFamily="66" charset="0"/>
                <a:ea typeface="Times New Roman" panose="02020603050405020304" pitchFamily="18" charset="0"/>
                <a:cs typeface="Times New Roman" panose="02020603050405020304" pitchFamily="18" charset="0"/>
              </a:rPr>
              <a:t>hears </a:t>
            </a:r>
            <a:r>
              <a:rPr lang="en-AU" u="dbl" dirty="0">
                <a:latin typeface="Comic Sans MS" panose="030F0902030302020204" pitchFamily="66" charset="0"/>
                <a:ea typeface="Times New Roman" panose="02020603050405020304" pitchFamily="18" charset="0"/>
                <a:cs typeface="Times New Roman (Headings)"/>
              </a:rPr>
              <a:t>from</a:t>
            </a:r>
            <a:r>
              <a:rPr lang="en-AU" u="sng" dirty="0">
                <a:latin typeface="Comic Sans MS" panose="030F0902030302020204" pitchFamily="66" charset="0"/>
                <a:ea typeface="Times New Roman" panose="02020603050405020304" pitchFamily="18" charset="0"/>
                <a:cs typeface="Times New Roman" panose="02020603050405020304" pitchFamily="18" charset="0"/>
              </a:rPr>
              <a:t> me</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dirty="0"/>
              <a:t> </a:t>
            </a:r>
            <a:endParaRPr lang="en-AU" dirty="0">
              <a:latin typeface="Comic Sans MS" panose="030F0902030302020204" pitchFamily="66" charset="0"/>
              <a:ea typeface="Times New Roman" panose="02020603050405020304" pitchFamily="18" charset="0"/>
            </a:endParaRPr>
          </a:p>
        </p:txBody>
      </p:sp>
      <p:sp>
        <p:nvSpPr>
          <p:cNvPr id="16" name="TextBox 15">
            <a:extLst>
              <a:ext uri="{FF2B5EF4-FFF2-40B4-BE49-F238E27FC236}">
                <a16:creationId xmlns:a16="http://schemas.microsoft.com/office/drawing/2014/main" id="{82BEED6D-2741-214B-99D3-703CB6A7F388}"/>
              </a:ext>
            </a:extLst>
          </p:cNvPr>
          <p:cNvSpPr txBox="1"/>
          <p:nvPr/>
        </p:nvSpPr>
        <p:spPr>
          <a:xfrm>
            <a:off x="5937" y="4448240"/>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What you see in me</a:t>
            </a:r>
            <a:r>
              <a:rPr lang="en-AU" dirty="0">
                <a:solidFill>
                  <a:schemeClr val="bg1"/>
                </a:solidFill>
                <a:latin typeface="Times New Roman" panose="02020603050405020304" pitchFamily="18" charset="0"/>
                <a:cs typeface="Times New Roman" panose="02020603050405020304" pitchFamily="18" charset="0"/>
              </a:rPr>
              <a:t> – Godliness – Fruit of the Spirit (a transformed, Godly character)</a:t>
            </a:r>
          </a:p>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What you hear from me</a:t>
            </a:r>
            <a:r>
              <a:rPr lang="en-AU" dirty="0">
                <a:solidFill>
                  <a:schemeClr val="bg1"/>
                </a:solidFill>
                <a:latin typeface="Times New Roman" panose="02020603050405020304" pitchFamily="18" charset="0"/>
                <a:cs typeface="Times New Roman" panose="02020603050405020304" pitchFamily="18" charset="0"/>
              </a:rPr>
              <a:t> – Truth – The true Gospel – Proclaiming the True Jesus Christ</a:t>
            </a:r>
          </a:p>
        </p:txBody>
      </p:sp>
      <p:sp>
        <p:nvSpPr>
          <p:cNvPr id="17" name="TextBox 16">
            <a:extLst>
              <a:ext uri="{FF2B5EF4-FFF2-40B4-BE49-F238E27FC236}">
                <a16:creationId xmlns:a16="http://schemas.microsoft.com/office/drawing/2014/main" id="{F8287F84-AB4F-3E4D-923A-FE46F03C8827}"/>
              </a:ext>
            </a:extLst>
          </p:cNvPr>
          <p:cNvSpPr txBox="1"/>
          <p:nvPr/>
        </p:nvSpPr>
        <p:spPr>
          <a:xfrm>
            <a:off x="9456" y="3179053"/>
            <a:ext cx="911673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Evidence of a Godly Teacher</a:t>
            </a:r>
            <a:endParaRPr lang="en-AU" sz="2400" b="1" i="1" dirty="0">
              <a:solidFill>
                <a:srgbClr val="FFFF00"/>
              </a:solidFill>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023716B0-C26B-054B-A1FE-212CAFF93FF9}"/>
              </a:ext>
            </a:extLst>
          </p:cNvPr>
          <p:cNvCxnSpPr/>
          <p:nvPr/>
        </p:nvCxnSpPr>
        <p:spPr>
          <a:xfrm flipV="1">
            <a:off x="166598" y="3170071"/>
            <a:ext cx="8841590" cy="50657"/>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836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B36171F-E039-7748-82D2-8A8470B398A3}"/>
              </a:ext>
            </a:extLst>
          </p:cNvPr>
          <p:cNvSpPr/>
          <p:nvPr/>
        </p:nvSpPr>
        <p:spPr>
          <a:xfrm>
            <a:off x="683568" y="553244"/>
            <a:ext cx="7165774" cy="1754326"/>
          </a:xfrm>
          <a:prstGeom prst="rect">
            <a:avLst/>
          </a:prstGeom>
          <a:solidFill>
            <a:schemeClr val="bg1"/>
          </a:solidFill>
        </p:spPr>
        <p:txBody>
          <a:bodyPr wrap="square">
            <a:spAutoFit/>
          </a:bodyPr>
          <a:lstStyle/>
          <a:p>
            <a:pPr>
              <a:spcAft>
                <a:spcPts val="0"/>
              </a:spcAft>
            </a:pPr>
            <a:r>
              <a:rPr lang="en-US" dirty="0">
                <a:latin typeface="Comic Sans MS" panose="030F0902030302020204" pitchFamily="66" charset="0"/>
                <a:ea typeface="Times New Roman" panose="02020603050405020304" pitchFamily="18" charset="0"/>
              </a:rPr>
              <a:t>2 Timothy 4:3–4</a:t>
            </a:r>
            <a:r>
              <a:rPr lang="en-AU" dirty="0">
                <a:latin typeface="Comic Sans MS" panose="030F0902030302020204" pitchFamily="66" charset="0"/>
                <a:ea typeface="Times New Roman" panose="02020603050405020304" pitchFamily="18" charset="0"/>
              </a:rPr>
              <a:t> (ESV) </a:t>
            </a:r>
            <a:br>
              <a:rPr lang="en-AU" dirty="0">
                <a:latin typeface="Comic Sans MS" panose="030F0902030302020204" pitchFamily="66" charset="0"/>
                <a:ea typeface="Times New Roman" panose="02020603050405020304" pitchFamily="18" charset="0"/>
              </a:rPr>
            </a:br>
            <a:endParaRPr lang="en-AU" dirty="0">
              <a:latin typeface="Times New Roman" panose="02020603050405020304" pitchFamily="18" charset="0"/>
              <a:ea typeface="Times New Roman" panose="02020603050405020304" pitchFamily="18" charset="0"/>
            </a:endParaRPr>
          </a:p>
          <a:p>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US" dirty="0">
                <a:latin typeface="Comic Sans MS" panose="030F0902030302020204" pitchFamily="66" charset="0"/>
                <a:ea typeface="Times New Roman" panose="02020603050405020304" pitchFamily="18" charset="0"/>
                <a:cs typeface="Times New Roman" panose="02020603050405020304" pitchFamily="18" charset="0"/>
              </a:rPr>
              <a:t>For the time is coming when people will not endure sound teaching, but having itching ears they will accumulate for themselves teachers to suit their own passions, </a:t>
            </a:r>
            <a:r>
              <a:rPr lang="en-US"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US" dirty="0">
                <a:latin typeface="Comic Sans MS" panose="030F0902030302020204" pitchFamily="66" charset="0"/>
                <a:ea typeface="Times New Roman" panose="02020603050405020304" pitchFamily="18" charset="0"/>
                <a:cs typeface="Times New Roman" panose="02020603050405020304" pitchFamily="18" charset="0"/>
              </a:rPr>
              <a:t>and will turn away from listening to the truth and wander off into myths.</a:t>
            </a:r>
            <a:r>
              <a:rPr lang="en-AU" dirty="0"/>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130455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3860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7 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So to keep me from becoming conceited because of the surpassing greatness of the revelations, a thorn was given me in the flesh, a messenger of Satan to harass me, to keep me from becoming conceited.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8 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Three times I pleaded with the Lord about this, that it should leave me.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9 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But he said to me, “My grace is sufficient for you, for my power is made perfect in weakness.”  Therefore I will boast all the more gladly of my weaknesses, so that the power of Christ may rest upon me.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10 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For the sake of Christ, then, I am content with weaknesses, insults, hardships, persecutions, and calamities.  For when I am weak, then I am strong.</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191244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14378" y="18090"/>
            <a:ext cx="534971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2 Corinthians 11 &amp; 12 </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F87E6CB-0485-2840-B780-90797999B614}"/>
              </a:ext>
            </a:extLst>
          </p:cNvPr>
          <p:cNvSpPr txBox="1"/>
          <p:nvPr/>
        </p:nvSpPr>
        <p:spPr>
          <a:xfrm>
            <a:off x="3203848" y="70106"/>
            <a:ext cx="4176464"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Fool / Foolish / Foolishness (8)</a:t>
            </a:r>
          </a:p>
        </p:txBody>
      </p:sp>
      <p:sp>
        <p:nvSpPr>
          <p:cNvPr id="11" name="TextBox 10">
            <a:extLst>
              <a:ext uri="{FF2B5EF4-FFF2-40B4-BE49-F238E27FC236}">
                <a16:creationId xmlns:a16="http://schemas.microsoft.com/office/drawing/2014/main" id="{91CA8128-9F28-E148-BEB1-6DA0ED7FF8FC}"/>
              </a:ext>
            </a:extLst>
          </p:cNvPr>
          <p:cNvSpPr txBox="1"/>
          <p:nvPr/>
        </p:nvSpPr>
        <p:spPr>
          <a:xfrm>
            <a:off x="214856" y="758009"/>
            <a:ext cx="8697574"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Foolishness of Boasting</a:t>
            </a:r>
            <a:endParaRPr lang="en-AU" sz="2400" b="1" i="1" dirty="0">
              <a:solidFill>
                <a:srgbClr val="FFFF0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A5BA9F3-2CE7-BB43-ADA2-D1F0BC7D3B04}"/>
              </a:ext>
            </a:extLst>
          </p:cNvPr>
          <p:cNvSpPr txBox="1"/>
          <p:nvPr/>
        </p:nvSpPr>
        <p:spPr>
          <a:xfrm>
            <a:off x="3275855" y="402703"/>
            <a:ext cx="5868143" cy="369332"/>
          </a:xfrm>
          <a:prstGeom prst="rect">
            <a:avLst/>
          </a:prstGeom>
          <a:noFill/>
          <a:ln>
            <a:noFill/>
          </a:ln>
        </p:spPr>
        <p:txBody>
          <a:bodyPr wrap="square" rtlCol="0">
            <a:spAutoFit/>
          </a:bodyPr>
          <a:lstStyle/>
          <a:p>
            <a:pPr marL="133350" indent="-1333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 Boast / Boasting / Boasted / Boastful (15)</a:t>
            </a:r>
          </a:p>
        </p:txBody>
      </p:sp>
      <p:cxnSp>
        <p:nvCxnSpPr>
          <p:cNvPr id="3" name="Straight Connector 2">
            <a:extLst>
              <a:ext uri="{FF2B5EF4-FFF2-40B4-BE49-F238E27FC236}">
                <a16:creationId xmlns:a16="http://schemas.microsoft.com/office/drawing/2014/main" id="{35FD6964-48BB-3E4E-8FA0-4A2C74B55458}"/>
              </a:ext>
            </a:extLst>
          </p:cNvPr>
          <p:cNvCxnSpPr/>
          <p:nvPr/>
        </p:nvCxnSpPr>
        <p:spPr>
          <a:xfrm flipV="1">
            <a:off x="142848" y="735630"/>
            <a:ext cx="8841590" cy="50657"/>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2FE9AF1D-7F1B-DB41-83CF-512254615CFB}"/>
              </a:ext>
            </a:extLst>
          </p:cNvPr>
          <p:cNvSpPr txBox="1"/>
          <p:nvPr/>
        </p:nvSpPr>
        <p:spPr>
          <a:xfrm>
            <a:off x="-8357" y="1219674"/>
            <a:ext cx="9144000"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a:t>
            </a:r>
            <a:r>
              <a:rPr lang="en-AU" dirty="0">
                <a:solidFill>
                  <a:srgbClr val="FFFF00"/>
                </a:solidFill>
                <a:latin typeface="Times New Roman" panose="02020603050405020304" pitchFamily="18" charset="0"/>
                <a:cs typeface="Times New Roman" panose="02020603050405020304" pitchFamily="18" charset="0"/>
              </a:rPr>
              <a:t>Christian Heritage</a:t>
            </a:r>
            <a:r>
              <a:rPr lang="en-AU" dirty="0">
                <a:solidFill>
                  <a:schemeClr val="bg1"/>
                </a:solidFill>
                <a:latin typeface="Times New Roman" panose="02020603050405020304" pitchFamily="18" charset="0"/>
                <a:cs typeface="Times New Roman" panose="02020603050405020304" pitchFamily="18" charset="0"/>
              </a:rPr>
              <a:t> is a wonderful thing.  But it’s nothing to boast about.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Being a </a:t>
            </a:r>
            <a:r>
              <a:rPr lang="en-AU" dirty="0">
                <a:solidFill>
                  <a:srgbClr val="FFFF00"/>
                </a:solidFill>
                <a:latin typeface="Times New Roman" panose="02020603050405020304" pitchFamily="18" charset="0"/>
                <a:cs typeface="Times New Roman" panose="02020603050405020304" pitchFamily="18" charset="0"/>
              </a:rPr>
              <a:t>servant for Christ</a:t>
            </a:r>
            <a:r>
              <a:rPr lang="en-AU" dirty="0">
                <a:solidFill>
                  <a:schemeClr val="bg1"/>
                </a:solidFill>
                <a:latin typeface="Times New Roman" panose="02020603050405020304" pitchFamily="18" charset="0"/>
                <a:cs typeface="Times New Roman" panose="02020603050405020304" pitchFamily="18" charset="0"/>
              </a:rPr>
              <a:t>, is firmly linked with suffering for Christ.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Good to </a:t>
            </a:r>
            <a:r>
              <a:rPr lang="en-AU" dirty="0">
                <a:solidFill>
                  <a:srgbClr val="FFFF00"/>
                </a:solidFill>
                <a:latin typeface="Times New Roman" panose="02020603050405020304" pitchFamily="18" charset="0"/>
                <a:cs typeface="Times New Roman" panose="02020603050405020304" pitchFamily="18" charset="0"/>
              </a:rPr>
              <a:t>suffer</a:t>
            </a:r>
            <a:r>
              <a:rPr lang="en-AU" dirty="0">
                <a:solidFill>
                  <a:schemeClr val="bg1"/>
                </a:solidFill>
                <a:latin typeface="Times New Roman" panose="02020603050405020304" pitchFamily="18" charset="0"/>
                <a:cs typeface="Times New Roman" panose="02020603050405020304" pitchFamily="18" charset="0"/>
              </a:rPr>
              <a:t> as a servant of Christ.  But it is not to be boasted about. </a:t>
            </a:r>
          </a:p>
        </p:txBody>
      </p:sp>
      <p:sp>
        <p:nvSpPr>
          <p:cNvPr id="12" name="TextBox 11">
            <a:extLst>
              <a:ext uri="{FF2B5EF4-FFF2-40B4-BE49-F238E27FC236}">
                <a16:creationId xmlns:a16="http://schemas.microsoft.com/office/drawing/2014/main" id="{C1E9BE06-30CF-4040-A7EB-27C6C8394F9A}"/>
              </a:ext>
            </a:extLst>
          </p:cNvPr>
          <p:cNvSpPr txBox="1"/>
          <p:nvPr/>
        </p:nvSpPr>
        <p:spPr>
          <a:xfrm>
            <a:off x="387180" y="2132795"/>
            <a:ext cx="7488832" cy="646331"/>
          </a:xfrm>
          <a:prstGeom prst="rect">
            <a:avLst/>
          </a:prstGeom>
          <a:noFill/>
          <a:ln>
            <a:solidFill>
              <a:schemeClr val="bg1"/>
            </a:solidFill>
          </a:ln>
        </p:spPr>
        <p:txBody>
          <a:bodyPr wrap="square" rtlCol="0">
            <a:spAutoFit/>
          </a:bodyPr>
          <a:lstStyle/>
          <a:p>
            <a:r>
              <a:rPr lang="en-AU" dirty="0">
                <a:solidFill>
                  <a:schemeClr val="bg1"/>
                </a:solidFill>
                <a:latin typeface="Times New Roman" panose="02020603050405020304" pitchFamily="18" charset="0"/>
                <a:cs typeface="Times New Roman" panose="02020603050405020304" pitchFamily="18" charset="0"/>
              </a:rPr>
              <a:t>When someone has an amazing Spiritual Experience, we might covet it / or we might honour them more or give them more credibility.         </a:t>
            </a:r>
            <a:r>
              <a:rPr lang="en-AU" u="sng" dirty="0">
                <a:solidFill>
                  <a:schemeClr val="bg1"/>
                </a:solidFill>
                <a:latin typeface="Times New Roman" panose="02020603050405020304" pitchFamily="18" charset="0"/>
                <a:cs typeface="Times New Roman" panose="02020603050405020304" pitchFamily="18" charset="0"/>
              </a:rPr>
              <a:t>We shouldn’t.</a:t>
            </a:r>
            <a:endParaRPr lang="en-AU" i="1" u="sng" dirty="0">
              <a:solidFill>
                <a:schemeClr val="bg1"/>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0B88E394-BF82-0845-B1DA-B8B3D47B32D9}"/>
              </a:ext>
            </a:extLst>
          </p:cNvPr>
          <p:cNvSpPr txBox="1"/>
          <p:nvPr/>
        </p:nvSpPr>
        <p:spPr>
          <a:xfrm>
            <a:off x="9456" y="2769404"/>
            <a:ext cx="9144000"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a:t>
            </a:r>
            <a:r>
              <a:rPr lang="en-AU" dirty="0">
                <a:solidFill>
                  <a:srgbClr val="FFFF00"/>
                </a:solidFill>
                <a:latin typeface="Times New Roman" panose="02020603050405020304" pitchFamily="18" charset="0"/>
                <a:cs typeface="Times New Roman" panose="02020603050405020304" pitchFamily="18" charset="0"/>
              </a:rPr>
              <a:t>Spiritual dream / vision / revelation</a:t>
            </a:r>
            <a:r>
              <a:rPr lang="en-AU" dirty="0">
                <a:solidFill>
                  <a:schemeClr val="bg1"/>
                </a:solidFill>
                <a:latin typeface="Times New Roman" panose="02020603050405020304" pitchFamily="18" charset="0"/>
                <a:cs typeface="Times New Roman" panose="02020603050405020304" pitchFamily="18" charset="0"/>
              </a:rPr>
              <a:t> may be a wonderful experience.  But not to boast about  </a:t>
            </a:r>
          </a:p>
        </p:txBody>
      </p:sp>
      <p:sp>
        <p:nvSpPr>
          <p:cNvPr id="14" name="TextBox 13">
            <a:extLst>
              <a:ext uri="{FF2B5EF4-FFF2-40B4-BE49-F238E27FC236}">
                <a16:creationId xmlns:a16="http://schemas.microsoft.com/office/drawing/2014/main" id="{4F2AB183-C998-2C42-BC26-659E4FEF713D}"/>
              </a:ext>
            </a:extLst>
          </p:cNvPr>
          <p:cNvSpPr txBox="1"/>
          <p:nvPr/>
        </p:nvSpPr>
        <p:spPr>
          <a:xfrm>
            <a:off x="6022" y="960840"/>
            <a:ext cx="145190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Eloquence;</a:t>
            </a:r>
          </a:p>
        </p:txBody>
      </p:sp>
      <p:sp>
        <p:nvSpPr>
          <p:cNvPr id="16" name="TextBox 15">
            <a:extLst>
              <a:ext uri="{FF2B5EF4-FFF2-40B4-BE49-F238E27FC236}">
                <a16:creationId xmlns:a16="http://schemas.microsoft.com/office/drawing/2014/main" id="{82BEED6D-2741-214B-99D3-703CB6A7F388}"/>
              </a:ext>
            </a:extLst>
          </p:cNvPr>
          <p:cNvSpPr txBox="1"/>
          <p:nvPr/>
        </p:nvSpPr>
        <p:spPr>
          <a:xfrm>
            <a:off x="54781" y="3375548"/>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What you see in me</a:t>
            </a:r>
            <a:r>
              <a:rPr lang="en-AU" dirty="0">
                <a:solidFill>
                  <a:schemeClr val="bg1"/>
                </a:solidFill>
                <a:latin typeface="Times New Roman" panose="02020603050405020304" pitchFamily="18" charset="0"/>
                <a:cs typeface="Times New Roman" panose="02020603050405020304" pitchFamily="18" charset="0"/>
              </a:rPr>
              <a:t> – Godliness – Fruit of the Spirit (a transformed, Godly character)</a:t>
            </a:r>
          </a:p>
          <a:p>
            <a:pPr marL="182563" indent="-182563">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What you hear from me</a:t>
            </a:r>
            <a:r>
              <a:rPr lang="en-AU" dirty="0">
                <a:solidFill>
                  <a:schemeClr val="bg1"/>
                </a:solidFill>
                <a:latin typeface="Times New Roman" panose="02020603050405020304" pitchFamily="18" charset="0"/>
                <a:cs typeface="Times New Roman" panose="02020603050405020304" pitchFamily="18" charset="0"/>
              </a:rPr>
              <a:t> – Truth – The true Gospel – Proclaiming the True Jesus Christ</a:t>
            </a:r>
          </a:p>
        </p:txBody>
      </p:sp>
      <p:sp>
        <p:nvSpPr>
          <p:cNvPr id="17" name="TextBox 16">
            <a:extLst>
              <a:ext uri="{FF2B5EF4-FFF2-40B4-BE49-F238E27FC236}">
                <a16:creationId xmlns:a16="http://schemas.microsoft.com/office/drawing/2014/main" id="{F8287F84-AB4F-3E4D-923A-FE46F03C8827}"/>
              </a:ext>
            </a:extLst>
          </p:cNvPr>
          <p:cNvSpPr txBox="1"/>
          <p:nvPr/>
        </p:nvSpPr>
        <p:spPr>
          <a:xfrm>
            <a:off x="0" y="3070182"/>
            <a:ext cx="9116732" cy="461665"/>
          </a:xfrm>
          <a:prstGeom prst="rect">
            <a:avLst/>
          </a:prstGeom>
          <a:noFill/>
        </p:spPr>
        <p:txBody>
          <a:bodyPr wrap="square" rtlCol="0">
            <a:spAutoFit/>
          </a:bodyPr>
          <a:lstStyle/>
          <a:p>
            <a:pPr algn="ctr"/>
            <a:r>
              <a:rPr lang="en-AU" sz="2400" b="1" dirty="0">
                <a:solidFill>
                  <a:srgbClr val="FFFF00"/>
                </a:solidFill>
                <a:latin typeface="Times New Roman" panose="02020603050405020304" pitchFamily="18" charset="0"/>
                <a:cs typeface="Times New Roman" panose="02020603050405020304" pitchFamily="18" charset="0"/>
              </a:rPr>
              <a:t>Evidence of a Godly Teacher</a:t>
            </a:r>
            <a:endParaRPr lang="en-AU" sz="2400" b="1" i="1" dirty="0">
              <a:solidFill>
                <a:srgbClr val="FFFF00"/>
              </a:solidFill>
              <a:latin typeface="Times New Roman" panose="02020603050405020304" pitchFamily="18" charset="0"/>
              <a:cs typeface="Times New Roman" panose="02020603050405020304" pitchFamily="18" charset="0"/>
            </a:endParaRPr>
          </a:p>
        </p:txBody>
      </p:sp>
      <p:cxnSp>
        <p:nvCxnSpPr>
          <p:cNvPr id="18" name="Straight Connector 17">
            <a:extLst>
              <a:ext uri="{FF2B5EF4-FFF2-40B4-BE49-F238E27FC236}">
                <a16:creationId xmlns:a16="http://schemas.microsoft.com/office/drawing/2014/main" id="{023716B0-C26B-054B-A1FE-212CAFF93FF9}"/>
              </a:ext>
            </a:extLst>
          </p:cNvPr>
          <p:cNvCxnSpPr/>
          <p:nvPr/>
        </p:nvCxnSpPr>
        <p:spPr>
          <a:xfrm flipV="1">
            <a:off x="205986" y="3097541"/>
            <a:ext cx="8841590" cy="50657"/>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4C9EEB89-8E6E-7840-A211-A49CE5421C62}"/>
              </a:ext>
            </a:extLst>
          </p:cNvPr>
          <p:cNvSpPr txBox="1"/>
          <p:nvPr/>
        </p:nvSpPr>
        <p:spPr>
          <a:xfrm>
            <a:off x="-2" y="4583118"/>
            <a:ext cx="9144000"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fail Jesus – weaknesses (physical;  psychological;  fear;  sin;  communication)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weakness – an opportunity to experience the power of God at work through us.</a:t>
            </a:r>
          </a:p>
        </p:txBody>
      </p:sp>
      <p:sp>
        <p:nvSpPr>
          <p:cNvPr id="21" name="Rectangle 20">
            <a:extLst>
              <a:ext uri="{FF2B5EF4-FFF2-40B4-BE49-F238E27FC236}">
                <a16:creationId xmlns:a16="http://schemas.microsoft.com/office/drawing/2014/main" id="{4148EE86-0B03-EA41-9CBE-FFA0BFAC664E}"/>
              </a:ext>
            </a:extLst>
          </p:cNvPr>
          <p:cNvSpPr/>
          <p:nvPr/>
        </p:nvSpPr>
        <p:spPr>
          <a:xfrm>
            <a:off x="387180" y="3955707"/>
            <a:ext cx="8372878" cy="369332"/>
          </a:xfrm>
          <a:prstGeom prst="rect">
            <a:avLst/>
          </a:prstGeom>
          <a:solidFill>
            <a:schemeClr val="bg1"/>
          </a:solidFill>
        </p:spPr>
        <p:txBody>
          <a:bodyPr wrap="square">
            <a:spAutoFit/>
          </a:bodyPr>
          <a:lstStyle/>
          <a:p>
            <a:pPr>
              <a:spcAft>
                <a:spcPts val="0"/>
              </a:spcAft>
            </a:pP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“My grace is sufficient for you, for my power is made perfect in weakness.”</a:t>
            </a:r>
            <a:r>
              <a:rPr lang="en-AU" dirty="0"/>
              <a:t> </a:t>
            </a:r>
            <a:endParaRPr lang="en-AU" dirty="0">
              <a:latin typeface="Comic Sans MS" panose="030F0902030302020204" pitchFamily="66" charset="0"/>
              <a:ea typeface="Times New Roman" panose="02020603050405020304" pitchFamily="18" charset="0"/>
            </a:endParaRPr>
          </a:p>
        </p:txBody>
      </p:sp>
      <p:sp>
        <p:nvSpPr>
          <p:cNvPr id="22" name="TextBox 21">
            <a:extLst>
              <a:ext uri="{FF2B5EF4-FFF2-40B4-BE49-F238E27FC236}">
                <a16:creationId xmlns:a16="http://schemas.microsoft.com/office/drawing/2014/main" id="{E6D8FBA3-094A-ED4A-8150-8D6B4F64D1D6}"/>
              </a:ext>
            </a:extLst>
          </p:cNvPr>
          <p:cNvSpPr txBox="1"/>
          <p:nvPr/>
        </p:nvSpPr>
        <p:spPr>
          <a:xfrm>
            <a:off x="-2419" y="4279958"/>
            <a:ext cx="4070363"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 continually, until we get an answer</a:t>
            </a:r>
          </a:p>
        </p:txBody>
      </p:sp>
      <p:sp>
        <p:nvSpPr>
          <p:cNvPr id="23" name="TextBox 22">
            <a:extLst>
              <a:ext uri="{FF2B5EF4-FFF2-40B4-BE49-F238E27FC236}">
                <a16:creationId xmlns:a16="http://schemas.microsoft.com/office/drawing/2014/main" id="{A759100D-F56F-C140-B7C5-1E327FDC1E21}"/>
              </a:ext>
            </a:extLst>
          </p:cNvPr>
          <p:cNvSpPr txBox="1"/>
          <p:nvPr/>
        </p:nvSpPr>
        <p:spPr>
          <a:xfrm>
            <a:off x="3995937" y="4284786"/>
            <a:ext cx="5139476"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 willing to receive the answer “No” to our prayer</a:t>
            </a:r>
          </a:p>
        </p:txBody>
      </p:sp>
    </p:spTree>
    <p:extLst>
      <p:ext uri="{BB962C8B-B14F-4D97-AF65-F5344CB8AC3E}">
        <p14:creationId xmlns:p14="http://schemas.microsoft.com/office/powerpoint/2010/main" val="394618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Vinyl Record">
            <a:extLst>
              <a:ext uri="{FF2B5EF4-FFF2-40B4-BE49-F238E27FC236}">
                <a16:creationId xmlns:a16="http://schemas.microsoft.com/office/drawing/2014/main" id="{42C810B9-FF82-3040-BAF3-C29C8A2FC0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1058" y="1345332"/>
            <a:ext cx="6892550" cy="458569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81C4423F-782E-624E-9211-1804D43E31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0648" y="0"/>
            <a:ext cx="4644008" cy="2933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457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3813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11 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have been a fool!  You forced me to it, for I ought to have been commended by you.  For I was not at all inferior to these super-apostles, even though I am nothing.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12 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The signs of a true apostle were performed among you with utmost patience, with signs and wonders and mighty works.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13 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For in what were you less favoured than the rest of the churches, except that I myself did not burden you?  Forgive me this wrong!</a:t>
            </a:r>
            <a:r>
              <a:rPr lang="en-AU" sz="2400" dirty="0">
                <a:solidFill>
                  <a:schemeClr val="bg1"/>
                </a:solidFill>
              </a:rPr>
              <a:t> </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4358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3706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14 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Here for the third time I am ready to come to you.  And I will not be a burden, for I seek not what is yours but you.  For children are not obligated to save up for their parents, but parents for their children.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15 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will most gladly spend and be spent for your souls.  If I love you more, am I to be loved less?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16 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But granting that I myself did not burden you, I was crafty, you say, and got the better of you by deceit.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17 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Did I take advantage of you through any of those whom I sent to you?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18 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urged Titus to go, and sent the brother with him.  Did Titus take advantage of you?  Did we not act in the same spirit?  Did we not take the same steps?</a:t>
            </a:r>
            <a:r>
              <a:rPr lang="en-AU" sz="2400" dirty="0">
                <a:solidFill>
                  <a:schemeClr val="bg1"/>
                </a:solidFill>
              </a:rPr>
              <a:t> </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46299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73706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19 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Have you been thinking all along that we have been defending ourselves to you?  It is in the sight of God that we have been speaking in Christ, and all for your upbuilding, beloved.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20 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For I fear that perhaps when I come I may find you not as I wish, and that you may find me not as you wish — that perhaps there may be quarrelling, jealousy, anger, hostility, slander, gossip, conceit, and disorder.  </a:t>
            </a:r>
            <a:r>
              <a:rPr lang="en-AU" sz="24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21 </a:t>
            </a:r>
            <a:r>
              <a:rPr lang="en-AU" sz="24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fear that when I come again my God may humble me before you, and I may have to mourn over many of those who sinned earlier and have not repented of the impurity, sexual immorality, and sensuality that they have practiced.</a:t>
            </a:r>
            <a:r>
              <a:rPr lang="en-AU" sz="2400" dirty="0">
                <a:solidFill>
                  <a:schemeClr val="bg1"/>
                </a:solidFill>
              </a:rPr>
              <a:t> </a:t>
            </a:r>
            <a:endParaRPr lang="en-AU" sz="22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13712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Vinyl Record">
            <a:extLst>
              <a:ext uri="{FF2B5EF4-FFF2-40B4-BE49-F238E27FC236}">
                <a16:creationId xmlns:a16="http://schemas.microsoft.com/office/drawing/2014/main" id="{42C810B9-FF82-3040-BAF3-C29C8A2FC0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0042" y="1057300"/>
            <a:ext cx="6892550" cy="458569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BE0BEE0E-A3CA-BC4B-9F0D-B0B9413BEF79}"/>
              </a:ext>
            </a:extLst>
          </p:cNvPr>
          <p:cNvGraphicFramePr/>
          <p:nvPr>
            <p:extLst>
              <p:ext uri="{D42A27DB-BD31-4B8C-83A1-F6EECF244321}">
                <p14:modId xmlns:p14="http://schemas.microsoft.com/office/powerpoint/2010/main" val="93875735"/>
              </p:ext>
            </p:extLst>
          </p:nvPr>
        </p:nvGraphicFramePr>
        <p:xfrm>
          <a:off x="899592" y="825500"/>
          <a:ext cx="7848872"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0BAC8E51-4267-B64B-AA64-1A0D24E651D6}"/>
              </a:ext>
            </a:extLst>
          </p:cNvPr>
          <p:cNvSpPr txBox="1"/>
          <p:nvPr/>
        </p:nvSpPr>
        <p:spPr>
          <a:xfrm>
            <a:off x="467544" y="121196"/>
            <a:ext cx="8496944" cy="461665"/>
          </a:xfrm>
          <a:prstGeom prst="rect">
            <a:avLst/>
          </a:prstGeom>
          <a:noFill/>
        </p:spPr>
        <p:txBody>
          <a:bodyPr wrap="square" rtlCol="0">
            <a:spAutoFit/>
          </a:bodyPr>
          <a:lstStyle/>
          <a:p>
            <a:r>
              <a:rPr lang="en-AU" sz="2400" b="1" dirty="0">
                <a:solidFill>
                  <a:srgbClr val="FFFF00"/>
                </a:solidFill>
              </a:rPr>
              <a:t>Paul’s Passion for: Jesus;  The Gospel;  Truth</a:t>
            </a:r>
          </a:p>
        </p:txBody>
      </p:sp>
      <p:sp>
        <p:nvSpPr>
          <p:cNvPr id="4" name="Oval 3">
            <a:extLst>
              <a:ext uri="{FF2B5EF4-FFF2-40B4-BE49-F238E27FC236}">
                <a16:creationId xmlns:a16="http://schemas.microsoft.com/office/drawing/2014/main" id="{67E7321D-D938-5449-BCD7-283D0BC0B73E}"/>
              </a:ext>
            </a:extLst>
          </p:cNvPr>
          <p:cNvSpPr/>
          <p:nvPr/>
        </p:nvSpPr>
        <p:spPr>
          <a:xfrm>
            <a:off x="3851920" y="2281436"/>
            <a:ext cx="1944216" cy="792088"/>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BE759E8F-C75B-C448-B701-9E5C14274E81}"/>
              </a:ext>
            </a:extLst>
          </p:cNvPr>
          <p:cNvSpPr txBox="1"/>
          <p:nvPr/>
        </p:nvSpPr>
        <p:spPr>
          <a:xfrm>
            <a:off x="4391980" y="2281436"/>
            <a:ext cx="1044116" cy="400110"/>
          </a:xfrm>
          <a:prstGeom prst="rect">
            <a:avLst/>
          </a:prstGeom>
          <a:noFill/>
        </p:spPr>
        <p:txBody>
          <a:bodyPr wrap="square" rtlCol="0">
            <a:spAutoFit/>
          </a:bodyPr>
          <a:lstStyle/>
          <a:p>
            <a:r>
              <a:rPr lang="en-AU" sz="2000" b="1" dirty="0">
                <a:latin typeface="Times New Roman" panose="02020603050405020304" pitchFamily="18" charset="0"/>
                <a:cs typeface="Times New Roman" panose="02020603050405020304" pitchFamily="18" charset="0"/>
              </a:rPr>
              <a:t>Build</a:t>
            </a:r>
          </a:p>
        </p:txBody>
      </p:sp>
      <p:sp>
        <p:nvSpPr>
          <p:cNvPr id="8" name="TextBox 7">
            <a:extLst>
              <a:ext uri="{FF2B5EF4-FFF2-40B4-BE49-F238E27FC236}">
                <a16:creationId xmlns:a16="http://schemas.microsoft.com/office/drawing/2014/main" id="{43D921A4-AC7B-B04A-B198-B0F1A3C63901}"/>
              </a:ext>
            </a:extLst>
          </p:cNvPr>
          <p:cNvSpPr txBox="1"/>
          <p:nvPr/>
        </p:nvSpPr>
        <p:spPr>
          <a:xfrm>
            <a:off x="3967113" y="2555396"/>
            <a:ext cx="1812722" cy="400110"/>
          </a:xfrm>
          <a:prstGeom prst="rect">
            <a:avLst/>
          </a:prstGeom>
          <a:noFill/>
        </p:spPr>
        <p:txBody>
          <a:bodyPr wrap="square" rtlCol="0">
            <a:spAutoFit/>
          </a:bodyPr>
          <a:lstStyle/>
          <a:p>
            <a:r>
              <a:rPr lang="en-AU" sz="2000" b="1" dirty="0">
                <a:latin typeface="Times New Roman" panose="02020603050405020304" pitchFamily="18" charset="0"/>
                <a:cs typeface="Times New Roman" panose="02020603050405020304" pitchFamily="18" charset="0"/>
              </a:rPr>
              <a:t>the Church up</a:t>
            </a:r>
          </a:p>
        </p:txBody>
      </p:sp>
      <p:sp>
        <p:nvSpPr>
          <p:cNvPr id="6" name="TextBox 5">
            <a:extLst>
              <a:ext uri="{FF2B5EF4-FFF2-40B4-BE49-F238E27FC236}">
                <a16:creationId xmlns:a16="http://schemas.microsoft.com/office/drawing/2014/main" id="{1B56F461-143E-184E-91AD-CB014BAA58FE}"/>
              </a:ext>
            </a:extLst>
          </p:cNvPr>
          <p:cNvSpPr txBox="1"/>
          <p:nvPr/>
        </p:nvSpPr>
        <p:spPr>
          <a:xfrm>
            <a:off x="22982" y="1055878"/>
            <a:ext cx="2547433" cy="1754326"/>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Corinthians and all</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its warnings, are for our:</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instruction</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encouragement</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formation into disciples of Christ</a:t>
            </a:r>
          </a:p>
        </p:txBody>
      </p:sp>
      <p:sp>
        <p:nvSpPr>
          <p:cNvPr id="9" name="TextBox 8">
            <a:extLst>
              <a:ext uri="{FF2B5EF4-FFF2-40B4-BE49-F238E27FC236}">
                <a16:creationId xmlns:a16="http://schemas.microsoft.com/office/drawing/2014/main" id="{E77C0858-B745-8841-AC34-1C1B99FE0408}"/>
              </a:ext>
            </a:extLst>
          </p:cNvPr>
          <p:cNvSpPr txBox="1"/>
          <p:nvPr/>
        </p:nvSpPr>
        <p:spPr>
          <a:xfrm>
            <a:off x="138175" y="2780670"/>
            <a:ext cx="2547433" cy="2862322"/>
          </a:xfrm>
          <a:prstGeom prst="rect">
            <a:avLst/>
          </a:prstGeom>
          <a:noFill/>
          <a:ln>
            <a:solidFill>
              <a:schemeClr val="bg1"/>
            </a:solidFill>
          </a:ln>
        </p:spPr>
        <p:txBody>
          <a:bodyPr wrap="square" rtlCol="0">
            <a:spAutoFit/>
          </a:bodyPr>
          <a:lstStyle/>
          <a:p>
            <a:r>
              <a:rPr lang="en-AU" sz="2000" dirty="0">
                <a:solidFill>
                  <a:schemeClr val="bg1"/>
                </a:solidFill>
                <a:latin typeface="Times New Roman" panose="02020603050405020304" pitchFamily="18" charset="0"/>
                <a:cs typeface="Times New Roman" panose="02020603050405020304" pitchFamily="18" charset="0"/>
              </a:rPr>
              <a:t>We pray that our thoughts will not be led astray from </a:t>
            </a:r>
            <a:r>
              <a:rPr lang="en-AU" sz="2000" dirty="0">
                <a:solidFill>
                  <a:schemeClr val="bg1"/>
                </a:solidFill>
                <a:latin typeface="Comic Sans MS" panose="030F0902030302020204" pitchFamily="66" charset="0"/>
                <a:cs typeface="Times New Roman" panose="02020603050405020304" pitchFamily="18" charset="0"/>
              </a:rPr>
              <a:t>a sincere and pure devotion to Christ</a:t>
            </a:r>
            <a:r>
              <a:rPr lang="en-AU" sz="2000" dirty="0">
                <a:solidFill>
                  <a:schemeClr val="bg1"/>
                </a:solidFill>
                <a:latin typeface="Times New Roman" panose="02020603050405020304" pitchFamily="18" charset="0"/>
                <a:cs typeface="Times New Roman" panose="02020603050405020304" pitchFamily="18" charset="0"/>
              </a:rPr>
              <a:t>.  And that when Jesus returns, we will be the pure bride that He’s coming for</a:t>
            </a:r>
          </a:p>
        </p:txBody>
      </p:sp>
    </p:spTree>
    <p:extLst>
      <p:ext uri="{BB962C8B-B14F-4D97-AF65-F5344CB8AC3E}">
        <p14:creationId xmlns:p14="http://schemas.microsoft.com/office/powerpoint/2010/main" val="116003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Vinyl Record">
            <a:extLst>
              <a:ext uri="{FF2B5EF4-FFF2-40B4-BE49-F238E27FC236}">
                <a16:creationId xmlns:a16="http://schemas.microsoft.com/office/drawing/2014/main" id="{42C810B9-FF82-3040-BAF3-C29C8A2FC0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0042" y="1057300"/>
            <a:ext cx="6892550" cy="458569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Diagram 1">
            <a:extLst>
              <a:ext uri="{FF2B5EF4-FFF2-40B4-BE49-F238E27FC236}">
                <a16:creationId xmlns:a16="http://schemas.microsoft.com/office/drawing/2014/main" id="{BE0BEE0E-A3CA-BC4B-9F0D-B0B9413BEF79}"/>
              </a:ext>
            </a:extLst>
          </p:cNvPr>
          <p:cNvGraphicFramePr/>
          <p:nvPr>
            <p:extLst>
              <p:ext uri="{D42A27DB-BD31-4B8C-83A1-F6EECF244321}">
                <p14:modId xmlns:p14="http://schemas.microsoft.com/office/powerpoint/2010/main" val="556642879"/>
              </p:ext>
            </p:extLst>
          </p:nvPr>
        </p:nvGraphicFramePr>
        <p:xfrm>
          <a:off x="899592" y="825500"/>
          <a:ext cx="7848872"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0BAC8E51-4267-B64B-AA64-1A0D24E651D6}"/>
              </a:ext>
            </a:extLst>
          </p:cNvPr>
          <p:cNvSpPr txBox="1"/>
          <p:nvPr/>
        </p:nvSpPr>
        <p:spPr>
          <a:xfrm>
            <a:off x="467544" y="121196"/>
            <a:ext cx="8496944" cy="461665"/>
          </a:xfrm>
          <a:prstGeom prst="rect">
            <a:avLst/>
          </a:prstGeom>
          <a:noFill/>
        </p:spPr>
        <p:txBody>
          <a:bodyPr wrap="square" rtlCol="0">
            <a:spAutoFit/>
          </a:bodyPr>
          <a:lstStyle/>
          <a:p>
            <a:r>
              <a:rPr lang="en-AU" sz="2400" b="1" dirty="0">
                <a:solidFill>
                  <a:srgbClr val="FFFF00"/>
                </a:solidFill>
              </a:rPr>
              <a:t>Paul’s Passion for: Jesus;  The Gospel;  Truth</a:t>
            </a:r>
          </a:p>
        </p:txBody>
      </p:sp>
      <p:sp>
        <p:nvSpPr>
          <p:cNvPr id="4" name="Oval 3">
            <a:extLst>
              <a:ext uri="{FF2B5EF4-FFF2-40B4-BE49-F238E27FC236}">
                <a16:creationId xmlns:a16="http://schemas.microsoft.com/office/drawing/2014/main" id="{67E7321D-D938-5449-BCD7-283D0BC0B73E}"/>
              </a:ext>
            </a:extLst>
          </p:cNvPr>
          <p:cNvSpPr/>
          <p:nvPr/>
        </p:nvSpPr>
        <p:spPr>
          <a:xfrm>
            <a:off x="3851920" y="2281436"/>
            <a:ext cx="1944216" cy="792088"/>
          </a:xfrm>
          <a:prstGeom prst="ellipse">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BE759E8F-C75B-C448-B701-9E5C14274E81}"/>
              </a:ext>
            </a:extLst>
          </p:cNvPr>
          <p:cNvSpPr txBox="1"/>
          <p:nvPr/>
        </p:nvSpPr>
        <p:spPr>
          <a:xfrm>
            <a:off x="4391980" y="2281436"/>
            <a:ext cx="1044116" cy="400110"/>
          </a:xfrm>
          <a:prstGeom prst="rect">
            <a:avLst/>
          </a:prstGeom>
          <a:noFill/>
        </p:spPr>
        <p:txBody>
          <a:bodyPr wrap="square" rtlCol="0">
            <a:spAutoFit/>
          </a:bodyPr>
          <a:lstStyle/>
          <a:p>
            <a:r>
              <a:rPr lang="en-AU" sz="2000" b="1" dirty="0">
                <a:latin typeface="Times New Roman" panose="02020603050405020304" pitchFamily="18" charset="0"/>
                <a:cs typeface="Times New Roman" panose="02020603050405020304" pitchFamily="18" charset="0"/>
              </a:rPr>
              <a:t>Build</a:t>
            </a:r>
          </a:p>
        </p:txBody>
      </p:sp>
      <p:sp>
        <p:nvSpPr>
          <p:cNvPr id="8" name="TextBox 7">
            <a:extLst>
              <a:ext uri="{FF2B5EF4-FFF2-40B4-BE49-F238E27FC236}">
                <a16:creationId xmlns:a16="http://schemas.microsoft.com/office/drawing/2014/main" id="{43D921A4-AC7B-B04A-B198-B0F1A3C63901}"/>
              </a:ext>
            </a:extLst>
          </p:cNvPr>
          <p:cNvSpPr txBox="1"/>
          <p:nvPr/>
        </p:nvSpPr>
        <p:spPr>
          <a:xfrm>
            <a:off x="3967113" y="2555396"/>
            <a:ext cx="1812722" cy="400110"/>
          </a:xfrm>
          <a:prstGeom prst="rect">
            <a:avLst/>
          </a:prstGeom>
          <a:noFill/>
        </p:spPr>
        <p:txBody>
          <a:bodyPr wrap="square" rtlCol="0">
            <a:spAutoFit/>
          </a:bodyPr>
          <a:lstStyle/>
          <a:p>
            <a:r>
              <a:rPr lang="en-AU" sz="2000" b="1" dirty="0">
                <a:latin typeface="Times New Roman" panose="02020603050405020304" pitchFamily="18" charset="0"/>
                <a:cs typeface="Times New Roman" panose="02020603050405020304" pitchFamily="18" charset="0"/>
              </a:rPr>
              <a:t>the Church up</a:t>
            </a:r>
          </a:p>
        </p:txBody>
      </p:sp>
      <p:sp>
        <p:nvSpPr>
          <p:cNvPr id="6" name="TextBox 5">
            <a:extLst>
              <a:ext uri="{FF2B5EF4-FFF2-40B4-BE49-F238E27FC236}">
                <a16:creationId xmlns:a16="http://schemas.microsoft.com/office/drawing/2014/main" id="{1B56F461-143E-184E-91AD-CB014BAA58FE}"/>
              </a:ext>
            </a:extLst>
          </p:cNvPr>
          <p:cNvSpPr txBox="1"/>
          <p:nvPr/>
        </p:nvSpPr>
        <p:spPr>
          <a:xfrm>
            <a:off x="0" y="1852219"/>
            <a:ext cx="2547433" cy="1754326"/>
          </a:xfrm>
          <a:prstGeom prst="rect">
            <a:avLst/>
          </a:prstGeom>
          <a:noFill/>
        </p:spPr>
        <p:txBody>
          <a:bodyPr wrap="square" rtlCol="0">
            <a:spAutoFit/>
          </a:bodyPr>
          <a:lstStyle/>
          <a:p>
            <a:r>
              <a:rPr lang="en-AU" dirty="0">
                <a:solidFill>
                  <a:srgbClr val="FFFF00"/>
                </a:solidFill>
                <a:latin typeface="Times New Roman" panose="02020603050405020304" pitchFamily="18" charset="0"/>
                <a:cs typeface="Times New Roman" panose="02020603050405020304" pitchFamily="18" charset="0"/>
              </a:rPr>
              <a:t>2 Corinthians and all</a:t>
            </a:r>
            <a:br>
              <a:rPr lang="en-AU" dirty="0">
                <a:solidFill>
                  <a:srgbClr val="FFFF00"/>
                </a:solidFill>
                <a:latin typeface="Times New Roman" panose="02020603050405020304" pitchFamily="18" charset="0"/>
                <a:cs typeface="Times New Roman" panose="02020603050405020304" pitchFamily="18" charset="0"/>
              </a:rPr>
            </a:br>
            <a:r>
              <a:rPr lang="en-AU" dirty="0">
                <a:solidFill>
                  <a:srgbClr val="FFFF00"/>
                </a:solidFill>
                <a:latin typeface="Times New Roman" panose="02020603050405020304" pitchFamily="18" charset="0"/>
                <a:cs typeface="Times New Roman" panose="02020603050405020304" pitchFamily="18" charset="0"/>
              </a:rPr>
              <a:t>its warnings, are for our:</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instruction</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encouragement</a:t>
            </a:r>
          </a:p>
          <a:p>
            <a:pPr marL="358775" indent="-223838">
              <a:buFont typeface="Arial" panose="020B0604020202020204" pitchFamily="34" charset="0"/>
              <a:buChar char="•"/>
            </a:pPr>
            <a:r>
              <a:rPr lang="en-AU" dirty="0">
                <a:solidFill>
                  <a:srgbClr val="FFFF00"/>
                </a:solidFill>
                <a:latin typeface="Times New Roman" panose="02020603050405020304" pitchFamily="18" charset="0"/>
                <a:cs typeface="Times New Roman" panose="02020603050405020304" pitchFamily="18" charset="0"/>
              </a:rPr>
              <a:t>formation into disciples of Christ</a:t>
            </a:r>
          </a:p>
        </p:txBody>
      </p:sp>
    </p:spTree>
    <p:extLst>
      <p:ext uri="{BB962C8B-B14F-4D97-AF65-F5344CB8AC3E}">
        <p14:creationId xmlns:p14="http://schemas.microsoft.com/office/powerpoint/2010/main" val="364889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Corinthians 11 &amp; 12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907305"/>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600" i="1" dirty="0">
                <a:solidFill>
                  <a:schemeClr val="bg1"/>
                </a:solidFill>
                <a:latin typeface="+mn-lt"/>
                <a:ea typeface="Arial" panose="020B0604020202020204" pitchFamily="34" charset="0"/>
              </a:rPr>
              <a:t>(ESV)</a:t>
            </a:r>
            <a:r>
              <a:rPr lang="en-AU" sz="2600" b="1" dirty="0">
                <a:solidFill>
                  <a:schemeClr val="bg1"/>
                </a:solidFill>
                <a:latin typeface="+mn-lt"/>
                <a:ea typeface="Arial" panose="020B0604020202020204" pitchFamily="34" charset="0"/>
              </a:rPr>
              <a:t> </a:t>
            </a:r>
            <a:r>
              <a:rPr lang="en-AU" sz="2600" b="1" dirty="0">
                <a:solidFill>
                  <a:schemeClr val="bg1"/>
                </a:solidFill>
                <a:latin typeface="Comic Sans MS" panose="030F0902030302020204" pitchFamily="66" charset="0"/>
                <a:ea typeface="Arial" panose="020B0604020202020204" pitchFamily="34" charset="0"/>
              </a:rPr>
              <a:t> 11 </a:t>
            </a:r>
            <a:r>
              <a:rPr lang="en-AU" sz="2600" dirty="0">
                <a:solidFill>
                  <a:schemeClr val="bg1"/>
                </a:solidFill>
                <a:latin typeface="Comic Sans MS" panose="030F0902030302020204" pitchFamily="66" charset="0"/>
                <a:ea typeface="Arial" panose="020B0604020202020204" pitchFamily="34" charset="0"/>
              </a:rPr>
              <a:t>I wish you would bear with me in a little foolishness.  Do bear with me!  </a:t>
            </a:r>
            <a:r>
              <a:rPr lang="en-AU" sz="2600" b="1" baseline="30000" dirty="0">
                <a:solidFill>
                  <a:schemeClr val="bg1"/>
                </a:solidFill>
                <a:latin typeface="Comic Sans MS" panose="030F0902030302020204" pitchFamily="66" charset="0"/>
                <a:ea typeface="Arial" panose="020B0604020202020204" pitchFamily="34" charset="0"/>
              </a:rPr>
              <a:t>2 </a:t>
            </a:r>
            <a:r>
              <a:rPr lang="en-AU" sz="2600" dirty="0">
                <a:solidFill>
                  <a:schemeClr val="bg1"/>
                </a:solidFill>
                <a:latin typeface="Comic Sans MS" panose="030F0902030302020204" pitchFamily="66" charset="0"/>
                <a:ea typeface="Arial" panose="020B0604020202020204" pitchFamily="34" charset="0"/>
              </a:rPr>
              <a:t>For I feel a divine jealousy for you, since I betrothed you to one husband, to present you as a pure virgin to Christ.  </a:t>
            </a:r>
            <a:r>
              <a:rPr lang="en-AU" sz="2600" b="1" baseline="30000" dirty="0">
                <a:solidFill>
                  <a:schemeClr val="bg1"/>
                </a:solidFill>
                <a:latin typeface="Comic Sans MS" panose="030F0902030302020204" pitchFamily="66" charset="0"/>
                <a:ea typeface="Arial" panose="020B0604020202020204" pitchFamily="34" charset="0"/>
              </a:rPr>
              <a:t>3 </a:t>
            </a:r>
            <a:r>
              <a:rPr lang="en-AU" sz="2600" dirty="0">
                <a:solidFill>
                  <a:schemeClr val="bg1"/>
                </a:solidFill>
                <a:latin typeface="Comic Sans MS" panose="030F0902030302020204" pitchFamily="66" charset="0"/>
                <a:ea typeface="Arial" panose="020B0604020202020204" pitchFamily="34" charset="0"/>
              </a:rPr>
              <a:t>But I am afraid that as the serpent deceived Eve by his cunning, your thoughts will be led astray from a sincere and pure devotion to Christ.  </a:t>
            </a:r>
            <a:r>
              <a:rPr lang="en-AU" sz="2600" b="1" baseline="30000" dirty="0">
                <a:solidFill>
                  <a:schemeClr val="bg1"/>
                </a:solidFill>
                <a:latin typeface="Comic Sans MS" panose="030F0902030302020204" pitchFamily="66" charset="0"/>
                <a:ea typeface="Arial" panose="020B0604020202020204" pitchFamily="34" charset="0"/>
              </a:rPr>
              <a:t>4 </a:t>
            </a:r>
            <a:r>
              <a:rPr lang="en-AU" sz="2600" dirty="0">
                <a:solidFill>
                  <a:schemeClr val="bg1"/>
                </a:solidFill>
                <a:latin typeface="Comic Sans MS" panose="030F0902030302020204" pitchFamily="66" charset="0"/>
                <a:ea typeface="Arial" panose="020B0604020202020204" pitchFamily="34" charset="0"/>
              </a:rPr>
              <a:t>For if someone comes and proclaims another Jesus than the one we proclaimed, or if you receive a different spirit from the one you received, or if you accept a different gospel from the one you accepted, you put up with it readily enough.</a:t>
            </a:r>
            <a:endPar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22691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53614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Comic Sans MS" panose="030F0902030302020204" pitchFamily="66" charset="0"/>
                <a:ea typeface="Arial" panose="020B0604020202020204" pitchFamily="34" charset="0"/>
              </a:rPr>
              <a:t>5 </a:t>
            </a:r>
            <a:r>
              <a:rPr lang="en-AU" sz="2800" dirty="0">
                <a:solidFill>
                  <a:schemeClr val="bg1"/>
                </a:solidFill>
                <a:latin typeface="Comic Sans MS" panose="030F0902030302020204" pitchFamily="66" charset="0"/>
                <a:ea typeface="Arial" panose="020B0604020202020204" pitchFamily="34" charset="0"/>
              </a:rPr>
              <a:t>Indeed, I consider that I am not in the least inferior to these super-apostles.  </a:t>
            </a:r>
            <a:r>
              <a:rPr lang="en-AU" sz="2800" b="1" baseline="30000" dirty="0">
                <a:solidFill>
                  <a:schemeClr val="bg1"/>
                </a:solidFill>
                <a:latin typeface="Comic Sans MS" panose="030F0902030302020204" pitchFamily="66" charset="0"/>
                <a:ea typeface="Arial" panose="020B0604020202020204" pitchFamily="34" charset="0"/>
              </a:rPr>
              <a:t>6 </a:t>
            </a:r>
            <a:r>
              <a:rPr lang="en-AU" sz="2800" dirty="0">
                <a:solidFill>
                  <a:schemeClr val="bg1"/>
                </a:solidFill>
                <a:latin typeface="Comic Sans MS" panose="030F0902030302020204" pitchFamily="66" charset="0"/>
                <a:ea typeface="Arial" panose="020B0604020202020204" pitchFamily="34" charset="0"/>
              </a:rPr>
              <a:t>Even if I am unskilled in speaking, I am not so in knowledge;  indeed, in every way we have made this plain to you in all things.</a:t>
            </a:r>
            <a:endPar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473413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77663"/>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800" b="1" baseline="30000" dirty="0">
                <a:solidFill>
                  <a:schemeClr val="bg1"/>
                </a:solidFill>
                <a:latin typeface="Comic Sans MS" panose="030F0902030302020204" pitchFamily="66" charset="0"/>
                <a:ea typeface="Arial" panose="020B0604020202020204" pitchFamily="34" charset="0"/>
              </a:rPr>
              <a:t>7 </a:t>
            </a:r>
            <a:r>
              <a:rPr lang="en-AU" sz="2800" dirty="0">
                <a:solidFill>
                  <a:schemeClr val="bg1"/>
                </a:solidFill>
                <a:latin typeface="Comic Sans MS" panose="030F0902030302020204" pitchFamily="66" charset="0"/>
                <a:ea typeface="Arial" panose="020B0604020202020204" pitchFamily="34" charset="0"/>
              </a:rPr>
              <a:t>Or did I commit a sin in humbling myself so that you might be exalted, because I preached God’s gospel to you free of charge?  </a:t>
            </a:r>
            <a:r>
              <a:rPr lang="en-AU" sz="2800" b="1" baseline="30000" dirty="0">
                <a:solidFill>
                  <a:schemeClr val="bg1"/>
                </a:solidFill>
                <a:latin typeface="Comic Sans MS" panose="030F0902030302020204" pitchFamily="66" charset="0"/>
                <a:ea typeface="Arial" panose="020B0604020202020204" pitchFamily="34" charset="0"/>
              </a:rPr>
              <a:t>8 </a:t>
            </a:r>
            <a:r>
              <a:rPr lang="en-AU" sz="2800" dirty="0">
                <a:solidFill>
                  <a:schemeClr val="bg1"/>
                </a:solidFill>
                <a:latin typeface="Comic Sans MS" panose="030F0902030302020204" pitchFamily="66" charset="0"/>
                <a:ea typeface="Arial" panose="020B0604020202020204" pitchFamily="34" charset="0"/>
              </a:rPr>
              <a:t>I robbed other churches by accepting support from them in order to serve you.  </a:t>
            </a:r>
            <a:r>
              <a:rPr lang="en-AU" sz="2800" b="1" baseline="30000" dirty="0">
                <a:solidFill>
                  <a:schemeClr val="bg1"/>
                </a:solidFill>
                <a:latin typeface="Comic Sans MS" panose="030F0902030302020204" pitchFamily="66" charset="0"/>
                <a:ea typeface="Arial" panose="020B0604020202020204" pitchFamily="34" charset="0"/>
              </a:rPr>
              <a:t>9 </a:t>
            </a:r>
            <a:r>
              <a:rPr lang="en-AU" sz="2800" dirty="0">
                <a:solidFill>
                  <a:schemeClr val="bg1"/>
                </a:solidFill>
                <a:latin typeface="Comic Sans MS" panose="030F0902030302020204" pitchFamily="66" charset="0"/>
                <a:ea typeface="Arial" panose="020B0604020202020204" pitchFamily="34" charset="0"/>
              </a:rPr>
              <a:t>And when I was with you and was in need, I did not burden anyone, for the brothers who came from Macedonia supplied my need.  So I refrained and will refrain from burdening you in any way.  </a:t>
            </a:r>
            <a:r>
              <a:rPr lang="en-AU" sz="2800" b="1" baseline="30000" dirty="0">
                <a:solidFill>
                  <a:schemeClr val="bg1"/>
                </a:solidFill>
                <a:latin typeface="Comic Sans MS" panose="030F0902030302020204" pitchFamily="66" charset="0"/>
                <a:ea typeface="Arial" panose="020B0604020202020204" pitchFamily="34" charset="0"/>
              </a:rPr>
              <a:t>10 </a:t>
            </a:r>
            <a:r>
              <a:rPr lang="en-AU" sz="2800" dirty="0">
                <a:solidFill>
                  <a:schemeClr val="bg1"/>
                </a:solidFill>
                <a:latin typeface="Comic Sans MS" panose="030F0902030302020204" pitchFamily="66" charset="0"/>
                <a:ea typeface="Arial" panose="020B0604020202020204" pitchFamily="34" charset="0"/>
              </a:rPr>
              <a:t>As the truth of Christ is in me, this boasting of mine will not be silenced in the regions of Achaia.  </a:t>
            </a:r>
            <a:r>
              <a:rPr lang="en-AU" sz="2800" b="1" baseline="30000" dirty="0">
                <a:solidFill>
                  <a:schemeClr val="bg1"/>
                </a:solidFill>
                <a:latin typeface="Comic Sans MS" panose="030F0902030302020204" pitchFamily="66" charset="0"/>
                <a:ea typeface="Arial" panose="020B0604020202020204" pitchFamily="34" charset="0"/>
              </a:rPr>
              <a:t>11 </a:t>
            </a:r>
            <a:r>
              <a:rPr lang="en-AU" sz="2800" dirty="0">
                <a:solidFill>
                  <a:schemeClr val="bg1"/>
                </a:solidFill>
                <a:latin typeface="Comic Sans MS" panose="030F0902030302020204" pitchFamily="66" charset="0"/>
                <a:ea typeface="Arial" panose="020B0604020202020204" pitchFamily="34" charset="0"/>
              </a:rPr>
              <a:t>And why?  Because I do not love you?  God knows I do!</a:t>
            </a:r>
            <a:endPar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167219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374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Comic Sans MS" panose="030F0902030302020204" pitchFamily="66" charset="0"/>
                <a:ea typeface="Arial" panose="020B0604020202020204" pitchFamily="34" charset="0"/>
              </a:rPr>
              <a:t>12 </a:t>
            </a:r>
            <a:r>
              <a:rPr lang="en-AU" sz="2800" dirty="0">
                <a:solidFill>
                  <a:schemeClr val="bg1"/>
                </a:solidFill>
                <a:latin typeface="Comic Sans MS" panose="030F0902030302020204" pitchFamily="66" charset="0"/>
                <a:ea typeface="Arial" panose="020B0604020202020204" pitchFamily="34" charset="0"/>
              </a:rPr>
              <a:t>And what I am doing I will continue to do, in order to undermine the claim of those who would like to claim that in their boasted mission they work on the same terms as we do.  </a:t>
            </a:r>
            <a:r>
              <a:rPr lang="en-AU" sz="2800" b="1" baseline="30000" dirty="0">
                <a:solidFill>
                  <a:schemeClr val="bg1"/>
                </a:solidFill>
                <a:latin typeface="Comic Sans MS" panose="030F0902030302020204" pitchFamily="66" charset="0"/>
                <a:ea typeface="Arial" panose="020B0604020202020204" pitchFamily="34" charset="0"/>
              </a:rPr>
              <a:t>13 </a:t>
            </a:r>
            <a:r>
              <a:rPr lang="en-AU" sz="2800" dirty="0">
                <a:solidFill>
                  <a:schemeClr val="bg1"/>
                </a:solidFill>
                <a:latin typeface="Comic Sans MS" panose="030F0902030302020204" pitchFamily="66" charset="0"/>
                <a:ea typeface="Arial" panose="020B0604020202020204" pitchFamily="34" charset="0"/>
              </a:rPr>
              <a:t>For such men are false apostles, deceitful workmen, disguising themselves as apostles of Christ.  </a:t>
            </a:r>
            <a:r>
              <a:rPr lang="en-AU" sz="2800" b="1" baseline="30000" dirty="0">
                <a:solidFill>
                  <a:schemeClr val="bg1"/>
                </a:solidFill>
                <a:latin typeface="Comic Sans MS" panose="030F0902030302020204" pitchFamily="66" charset="0"/>
                <a:ea typeface="Arial" panose="020B0604020202020204" pitchFamily="34" charset="0"/>
              </a:rPr>
              <a:t>14 </a:t>
            </a:r>
            <a:r>
              <a:rPr lang="en-AU" sz="2800" dirty="0">
                <a:solidFill>
                  <a:schemeClr val="bg1"/>
                </a:solidFill>
                <a:latin typeface="Comic Sans MS" panose="030F0902030302020204" pitchFamily="66" charset="0"/>
                <a:ea typeface="Arial" panose="020B0604020202020204" pitchFamily="34" charset="0"/>
              </a:rPr>
              <a:t>And no wonder, for even Satan disguises himself as an angel of light.  </a:t>
            </a:r>
            <a:r>
              <a:rPr lang="en-AU" sz="2800" b="1" baseline="30000" dirty="0">
                <a:solidFill>
                  <a:schemeClr val="bg1"/>
                </a:solidFill>
                <a:latin typeface="Comic Sans MS" panose="030F0902030302020204" pitchFamily="66" charset="0"/>
                <a:ea typeface="Arial" panose="020B0604020202020204" pitchFamily="34" charset="0"/>
              </a:rPr>
              <a:t>15 </a:t>
            </a:r>
            <a:r>
              <a:rPr lang="en-AU" sz="2800" dirty="0">
                <a:solidFill>
                  <a:schemeClr val="bg1"/>
                </a:solidFill>
                <a:latin typeface="Comic Sans MS" panose="030F0902030302020204" pitchFamily="66" charset="0"/>
                <a:ea typeface="Arial" panose="020B0604020202020204" pitchFamily="34" charset="0"/>
              </a:rPr>
              <a:t>So it is no surprise if his servants, also, disguise themselves as servants of righteousness.  Their end will correspond to their deeds.</a:t>
            </a:r>
            <a:endParaRPr lang="en-AU" sz="2600" dirty="0">
              <a:solidFill>
                <a:schemeClr val="bg1"/>
              </a:solidFill>
              <a:latin typeface="Comic Sans MS" panose="030F0902030302020204" pitchFamily="66"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896507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07342"/>
          </a:xfrm>
          <a:prstGeom prst="rect">
            <a:avLst/>
          </a:prstGeom>
          <a:noFill/>
          <a:ln w="9525">
            <a:noFill/>
            <a:miter lim="800000"/>
            <a:headEnd/>
            <a:tailEnd/>
          </a:ln>
        </p:spPr>
        <p:txBody>
          <a:bodyPr wrap="square">
            <a:prstTxWarp prst="textNoShape">
              <a:avLst/>
            </a:prstTxWarp>
            <a:spAutoFit/>
          </a:bodyPr>
          <a:lstStyle/>
          <a:p>
            <a:pPr>
              <a:lnSpc>
                <a:spcPct val="110000"/>
              </a:lnSpc>
              <a:spcAft>
                <a:spcPts val="0"/>
              </a:spcAft>
            </a:pP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16 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I repeat, let no one think me foolish.  But even if you do, accept me as a fool, so that I too may boast a little.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17 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What I am saying with this boastful confidence, I say not as the Lord would but as a fool.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18 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Since many boast according to the flesh, I too will boast.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19 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For you gladly bear with fools, being wise yourselves!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20 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For you bear it if someone makes slaves of you, or devours you, or takes advantage of you, or puts on airs, or strikes you in the face.  </a:t>
            </a:r>
            <a:r>
              <a:rPr lang="en-AU" sz="2800" b="1" baseline="300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21 </a:t>
            </a:r>
            <a:r>
              <a:rPr lang="en-AU" sz="2800" dirty="0">
                <a:solidFill>
                  <a:schemeClr val="bg1"/>
                </a:solidFill>
                <a:latin typeface="Comic Sans MS" panose="030F0902030302020204" pitchFamily="66" charset="0"/>
                <a:ea typeface="Arial" panose="020B0604020202020204" pitchFamily="34" charset="0"/>
                <a:cs typeface="Times New Roman" panose="02020603050405020304" pitchFamily="18" charset="0"/>
              </a:rPr>
              <a:t>To my shame, I must say, we were too weak for that!</a:t>
            </a:r>
            <a:endParaRPr lang="en-AU" sz="26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37602805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104556</TotalTime>
  <Words>2668</Words>
  <Application>Microsoft Macintosh PowerPoint</Application>
  <PresentationFormat>On-screen Show (16:10)</PresentationFormat>
  <Paragraphs>125</Paragraphs>
  <Slides>23</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1701</cp:revision>
  <cp:lastPrinted>2020-02-28T07:36:30Z</cp:lastPrinted>
  <dcterms:created xsi:type="dcterms:W3CDTF">2016-11-04T06:28:01Z</dcterms:created>
  <dcterms:modified xsi:type="dcterms:W3CDTF">2020-04-23T05:27:33Z</dcterms:modified>
</cp:coreProperties>
</file>